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9" r:id="rId2"/>
    <p:sldId id="270" r:id="rId3"/>
    <p:sldId id="271" r:id="rId4"/>
    <p:sldId id="272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1829" autoAdjust="0"/>
  </p:normalViewPr>
  <p:slideViewPr>
    <p:cSldViewPr>
      <p:cViewPr varScale="1">
        <p:scale>
          <a:sx n="61" d="100"/>
          <a:sy n="61" d="100"/>
        </p:scale>
        <p:origin x="21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 hasCustomPrompt="1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 hasCustomPrompt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28075C-FCBC-4DBE-A755-B27B2B84E8CA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 hasCustomPrompt="1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 hasCustomPrompt="1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 hasCustomPrompt="1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41252-E360-4615-ADC6-B8059B966A9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07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PT" dirty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813447-856A-4230-9037-F2C08599E65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5765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0883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t-PT"/>
              <a:t>Os formadores deverão inserir aqui referências às disposições legais nacionais.</a:t>
            </a:r>
          </a:p>
          <a:p>
            <a:pPr eaLnBrk="1" hangingPunct="1"/>
            <a:endParaRPr lang="en-GB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293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t-PT"/>
              <a:t>Os formadores deverão inserir aqui referências às disposições legais nacionais.</a:t>
            </a:r>
          </a:p>
          <a:p>
            <a:pPr eaLnBrk="1" hangingPunct="1"/>
            <a:endParaRPr lang="en-GB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497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t-PT"/>
              <a:t>Os formadores deverão inserir aqui referências às disposições legais nacionais.</a:t>
            </a:r>
          </a:p>
          <a:p>
            <a:pPr eaLnBrk="1" hangingPunct="1"/>
            <a:endParaRPr lang="en-GB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702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t-PT"/>
              <a:t>Os formadores deverão inserir aqui referências às disposições legais nacionais.</a:t>
            </a:r>
          </a:p>
          <a:p>
            <a:pPr eaLnBrk="1" hangingPunct="1"/>
            <a:endParaRPr lang="en-GB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907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t-PT"/>
              <a:t>Os formadores deverão inserir aqui referências às disposições legais nacionais.</a:t>
            </a:r>
          </a:p>
          <a:p>
            <a:pPr eaLnBrk="1" hangingPunct="1"/>
            <a:endParaRPr lang="en-GB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1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pt-PT"/>
              <a:t>O formador deve dar aos participantes a oportunidade de fazer quaisquer perguntas que possam ter em relação à parte Dois da aula.</a:t>
            </a:r>
          </a:p>
        </p:txBody>
      </p:sp>
      <p:sp>
        <p:nvSpPr>
          <p:cNvPr id="26112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8F283FCA-ED2D-4D8E-B4B2-35326DB11C78}" type="slidenum">
              <a:rPr lang="en-GB" altLang="sr-Latn-RS"/>
              <a:pPr algn="r" eaLnBrk="1" hangingPunct="1">
                <a:spcBef>
                  <a:spcPct val="0"/>
                </a:spcBef>
              </a:pPr>
              <a:t>16</a:t>
            </a:fld>
            <a:endParaRPr lang="en-GB" altLang="sr-Latn-R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formadores deverão inserir aqui referências às disposições legais nacionais.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PowerPoint (ou outro tipo de apresentação)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conteúdo dos slides nesta secção é um exemplo do que pode ser descrito em cada uma das formações locais.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Idealmente, a apresentação deve mencionar os instrumentos jurídicos internacionais assinados ou ratificados por cada Estado e o resultado da sua transposição para o direito interno. 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Além disso, deve ser fornecida uma descrição dos tipos de medidas de investigação permitidas pela legislação nacional, bem como uma explicação sobre a importância e os requisitos da recolha e conservação de provas eletrónicas. 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 aplicável, devem ser mencionadas eventuais especificidades do processo nacional sobre provas eletrónicas.</a:t>
            </a:r>
          </a:p>
        </p:txBody>
      </p:sp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9EAD6861-7252-4740-9F43-D0F7CF2018B1}" type="slidenum">
              <a:rPr lang="en-US" sz="1200">
                <a:latin typeface="+mn-lt"/>
              </a:rPr>
              <a:pPr algn="r">
                <a:defRPr/>
              </a:pPr>
              <a:t>18</a:t>
            </a:fld>
            <a:endParaRPr lang="en-US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89437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567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5292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1999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PT" sz="12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Programa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Esta apresentação é constituída por três partes:</a:t>
            </a:r>
          </a:p>
          <a:p>
            <a:pPr lvl="0"/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Parte Um vai referir a </a:t>
            </a:r>
            <a:r>
              <a:rPr lang="pt-PT" sz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legislação nacional substancial sobre cibercrime: quais as infrações relacionadas com o cibercrime são puníveis nos termos da atual estrutura legislativa</a:t>
            </a: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 lvl="0"/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Parte Dois abordará as disposições processuais ao </a:t>
            </a:r>
            <a:r>
              <a:rPr lang="pt-PT" sz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abrigo da lei nacional;</a:t>
            </a: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pPr lvl="0"/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Parte Três</a:t>
            </a:r>
            <a:r>
              <a:rPr lang="pt-PT" sz="1200" baseline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será constituída por um resumo da aula.</a:t>
            </a:r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F906B95-5B9F-4F40-B1E2-7C662F517EA3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74079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6654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 dirty="0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61644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41652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8251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71682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r>
              <a:rPr lang="pt-PT">
                <a:latin typeface="Calibri" charset="0"/>
              </a:rPr>
              <a:t>Neste slide, o formador pode acrescentar qualquer especificidade nacional ou questão importante a destacada em relação às condições e garantias.</a:t>
            </a:r>
            <a:r>
              <a:rPr lang="pt-PT" baseline="0">
                <a:latin typeface="Calibri" charset="0"/>
              </a:rPr>
              <a:t> Pode incluir:</a:t>
            </a:r>
          </a:p>
          <a:p>
            <a:pPr marL="171450" indent="-171450" eaLnBrk="1" hangingPunct="1">
              <a:buFontTx/>
              <a:buChar char="-"/>
            </a:pPr>
            <a:r>
              <a:rPr lang="pt-PT" baseline="0">
                <a:latin typeface="Calibri" charset="0"/>
              </a:rPr>
              <a:t>Disposições gerais ou específicas que garantam a necessidade e a proporcionalidade,</a:t>
            </a:r>
          </a:p>
          <a:p>
            <a:pPr marL="171450" indent="-171450" eaLnBrk="1" hangingPunct="1">
              <a:buFontTx/>
              <a:buChar char="-"/>
            </a:pPr>
            <a:r>
              <a:rPr lang="pt-PT" baseline="0">
                <a:latin typeface="Calibri" charset="0"/>
              </a:rPr>
              <a:t>A fonte interna de (determinadas) salvaguardas (lei, jurisprudência, etc.),</a:t>
            </a:r>
          </a:p>
          <a:p>
            <a:pPr marL="171450" indent="-171450" eaLnBrk="1" hangingPunct="1">
              <a:buFontTx/>
              <a:buChar char="-"/>
            </a:pPr>
            <a:r>
              <a:rPr lang="pt-PT" baseline="0">
                <a:latin typeface="Calibri" charset="0"/>
              </a:rPr>
              <a:t>Pontos fracos da legislação interna sobre esta questão.</a:t>
            </a:r>
          </a:p>
        </p:txBody>
      </p:sp>
    </p:spTree>
    <p:extLst>
      <p:ext uri="{BB962C8B-B14F-4D97-AF65-F5344CB8AC3E}">
        <p14:creationId xmlns:p14="http://schemas.microsoft.com/office/powerpoint/2010/main" val="743405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deve dar aos participantes a oportunidade de fazer quaisquer perguntas que possam ter em relação à parte Três da aula.</a:t>
            </a:r>
          </a:p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148483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56EE1F51-062D-4457-AAB3-E11F5903BD88}" type="slidenum">
              <a:rPr lang="en-GB" sz="1200">
                <a:latin typeface="+mn-lt"/>
              </a:rPr>
              <a:pPr algn="r">
                <a:defRPr/>
              </a:pPr>
              <a:t>27</a:t>
            </a:fld>
            <a:endParaRPr lang="en-GB" sz="12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3995586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Resumo/Recapitulação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deve recapitular/avaliar os conhecimentos sobre os seguintes pontos: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sz="1200"/>
              <a:t>Relacionar as disposições do direito penal substancial e identificar alguns dos principais fatores utilizados para descrever os crimes, com base na legislação nacional existente.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sz="1200"/>
              <a:t>Explicar a importância das condições e garantias nos termos da legislação nacional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sz="1200"/>
              <a:t>Explicar as disposições processuais existentes de acordo com o direito penal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sz="1200"/>
              <a:t>Analisar as necessidades e as vantagens da harmonização entre a legislação nacional e os instrumentos internacionais, em particular a Convenção de Budapeste.</a:t>
            </a:r>
          </a:p>
          <a:p>
            <a:pPr marL="171450" indent="-171450" eaLnBrk="1" hangingPunct="1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2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88F57B-6717-4775-B66F-4AFB743CA85B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952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deve dar aos participantes a oportunidade de fazer quaisquer perguntas que possam ter em relação à aula.</a:t>
            </a:r>
          </a:p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Exercícios Práticos (se aplicável)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Não há exercícios práticos preparados para esta sessão</a:t>
            </a:r>
          </a:p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b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Avaliação de conhecimentos</a:t>
            </a:r>
          </a:p>
          <a:p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deve avaliar os conhecimentos através de perguntas relevantes durante cada um dos aspetos da sessão.</a:t>
            </a:r>
          </a:p>
          <a:p>
            <a:pPr eaLnBrk="1" hangingPunct="1">
              <a:spcBef>
                <a:spcPct val="0"/>
              </a:spcBef>
            </a:pPr>
            <a:endParaRPr lang="en-GB" dirty="0"/>
          </a:p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148483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228875-48AB-4064-881C-57EB98FFB372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en-GB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1627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r>
              <a:rPr lang="pt-PT" sz="1200" b="1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Objetivos: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objetivo desta sessão é fornecer todas as informações necessárias e os antecedentes aos juízes e procuradores para que possam utilizar de forma eficaz as disposições processuais da legislação local para processar e julgar casos de cibercrime. </a:t>
            </a:r>
          </a:p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 final da sessão, os participantes serão capazes de identificar e explicar: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sz="1200"/>
              <a:t>Relacionar as disposições do direito penal substancial e identificar alguns dos principais fatores utilizados para descrever os crimes, com base na legislação nacional existente.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sz="1200"/>
              <a:t>Explicar a importância das condições e garantias nos termos da legislação nacional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sz="1200"/>
              <a:t>Explicar as disposições processuais existentes de acordo com o direito penal</a:t>
            </a:r>
          </a:p>
          <a:p>
            <a:pPr marL="171450" indent="-171450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pt-PT" sz="1200"/>
              <a:t>Analisar as necessidades e as vantagens da harmonização entre a legislação nacional e os instrumentos internacionais, em particular a Convenção de Budapeste.</a:t>
            </a:r>
          </a:p>
          <a:p>
            <a:endParaRPr lang="en-US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Mais precisamente, o delegado será capaz de identificar e explicar as disposições da legislação nacional relativas a:</a:t>
            </a:r>
          </a:p>
          <a:p>
            <a:endParaRPr lang="en-US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Infrações </a:t>
            </a:r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criminais ao abrigo da legislação nacional substancial sobre cibercrime</a:t>
            </a:r>
          </a:p>
          <a:p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Acesso ilegal</a:t>
            </a:r>
          </a:p>
          <a:p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Interceção ilegal</a:t>
            </a:r>
          </a:p>
          <a:p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Interferência de dados</a:t>
            </a:r>
          </a:p>
          <a:p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Interferência do sistema</a:t>
            </a:r>
          </a:p>
          <a:p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Utilização indevida de dispositivos</a:t>
            </a:r>
          </a:p>
          <a:p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Falsificação informática</a:t>
            </a:r>
          </a:p>
          <a:p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Fraude informática</a:t>
            </a:r>
          </a:p>
          <a:p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Infrações relacionadas com pornografia infantil</a:t>
            </a:r>
          </a:p>
          <a:p>
            <a:r>
              <a:rPr lang="pt-PT" sz="1200" baseline="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Violação dos direitos de autor</a:t>
            </a:r>
          </a:p>
          <a:p>
            <a:endParaRPr lang="en-US" sz="1200" kern="120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O âmbito das regras processuais </a:t>
            </a:r>
          </a:p>
          <a:p>
            <a:pPr lvl="0"/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Preservação e divulgação acelerada de dados informáticos</a:t>
            </a:r>
          </a:p>
          <a:p>
            <a:pPr lvl="0"/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Ordem de produção</a:t>
            </a:r>
          </a:p>
          <a:p>
            <a:pPr lvl="0"/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Pesquisa e apreensão</a:t>
            </a:r>
          </a:p>
          <a:p>
            <a:pPr lvl="0"/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Recolha em tempo real de dados de tráfego</a:t>
            </a:r>
          </a:p>
          <a:p>
            <a:pPr lvl="0"/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Interceção de dados de conteúdo</a:t>
            </a:r>
          </a:p>
          <a:p>
            <a:pPr lvl="0"/>
            <a:r>
              <a:rPr lang="pt-PT" sz="1200" noProof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-- Condições e garantias particulares.</a:t>
            </a:r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F5FE1D5-F471-4C03-BE67-DC8136D58668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538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PT" sz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formador deve dar aos participantes a oportunidade de fazer quaisquer perguntas que possam ter em relação aos slides anteriores.</a:t>
            </a:r>
          </a:p>
          <a:p>
            <a:pPr eaLnBrk="1" hangingPunct="1">
              <a:spcBef>
                <a:spcPct val="0"/>
              </a:spcBef>
            </a:pPr>
            <a:endParaRPr lang="en-GB" dirty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4BF2BA1-D7B6-438D-9DE4-F59F16A815D9}" type="slidenum">
              <a:rPr lang="en-GB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28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06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pt-PT"/>
              <a:t>Os formadores deverão inserir aqui referências às disposições legais nacionais.</a:t>
            </a:r>
          </a:p>
        </p:txBody>
      </p:sp>
      <p:sp>
        <p:nvSpPr>
          <p:cNvPr id="24064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2117855-E385-4B57-9435-836CBD5FE881}" type="slidenum">
              <a:rPr lang="en-US" altLang="sr-Latn-RS"/>
              <a:pPr algn="r" eaLnBrk="1" hangingPunct="1">
                <a:spcBef>
                  <a:spcPct val="0"/>
                </a:spcBef>
              </a:pPr>
              <a:t>6</a:t>
            </a:fld>
            <a:endParaRPr lang="en-US" altLang="sr-Latn-R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2691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t-PT"/>
              <a:t>Os formadores deverão inserir aqui referências às disposições legais nacionais.</a:t>
            </a:r>
          </a:p>
          <a:p>
            <a:pPr eaLnBrk="1" hangingPunct="1"/>
            <a:endParaRPr lang="en-GB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4739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t-PT"/>
              <a:t>Os formadores deverão inserir aqui referências às disposições legais nacionais.</a:t>
            </a:r>
          </a:p>
          <a:p>
            <a:pPr eaLnBrk="1" hangingPunct="1"/>
            <a:endParaRPr lang="en-GB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6787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t-PT"/>
              <a:t>Os formadores deverão inserir aqui referências às disposições legais nacionais.</a:t>
            </a:r>
          </a:p>
          <a:p>
            <a:pPr eaLnBrk="1" hangingPunct="1"/>
            <a:endParaRPr lang="en-GB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8835" name="Rectangle 3"/>
          <p:cNvSpPr>
            <a:spLocks noGrp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pt-PT"/>
              <a:t>Os formadores deverão inserir aqui referências às disposições legais nacionais.</a:t>
            </a:r>
          </a:p>
          <a:p>
            <a:pPr eaLnBrk="1" hangingPunct="1"/>
            <a:endParaRPr lang="en-GB" altLang="sr-Latn-RS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Clique para editar o estilo do subtítulo principal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86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0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79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55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398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0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5604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015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425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642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 de texto principais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00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do título principal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de texto principais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 hasCustomPrompt="1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67463-4435-46FA-B1FC-66986B77A864}" type="datetimeFigureOut">
              <a:rPr lang="en-US" smtClean="0"/>
              <a:t>9/7/2018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 hasCustomPrompt="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 hasCustomPrompt="1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23E25-ECCF-4C90-988A-305B010CCA99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lker.com/clipart-10842.html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pt-PT"/>
              <a:t>Formação de Introdução sobre Cibercrime para Juízes e Procuradores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pt-PT">
                <a:solidFill>
                  <a:srgbClr val="898989"/>
                </a:solidFill>
              </a:rPr>
              <a:t>Sessão 1.3.2</a:t>
            </a:r>
          </a:p>
          <a:p>
            <a:pPr eaLnBrk="1" hangingPunct="1"/>
            <a:r>
              <a:rPr lang="pt-PT">
                <a:solidFill>
                  <a:srgbClr val="898989"/>
                </a:solidFill>
              </a:rPr>
              <a:t>Legislação Nacional sobre Cibercrime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CFFACF2-E39D-4059-8AD8-645529713DC3}" type="slidenum">
              <a:rPr lang="en-US"/>
              <a:pPr>
                <a:defRPr/>
              </a:pPr>
              <a:t>1</a:t>
            </a:fld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856" y="545363"/>
            <a:ext cx="4332287" cy="86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6470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b="1">
                <a:ea typeface="ＭＳ Ｐゴシック" pitchFamily="34" charset="-128"/>
                <a:cs typeface="Times New Roman" pitchFamily="18" charset="0"/>
              </a:rPr>
              <a:t>Interferência do sistema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pt-PT" sz="280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O formador para inserir aqui a disposição legal nacional</a:t>
            </a:r>
          </a:p>
        </p:txBody>
      </p:sp>
      <p:sp>
        <p:nvSpPr>
          <p:cNvPr id="24781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3123B41-E182-4745-B549-2D9C0C90293B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013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b="1">
                <a:ea typeface="ＭＳ Ｐゴシック" pitchFamily="34" charset="-128"/>
                <a:cs typeface="Times New Roman" pitchFamily="18" charset="0"/>
              </a:rPr>
              <a:t>Utilização indevida de dispositivos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pt-PT" sz="280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O formador para inserir aqui a disposição legal nacional</a:t>
            </a:r>
          </a:p>
        </p:txBody>
      </p:sp>
      <p:sp>
        <p:nvSpPr>
          <p:cNvPr id="24986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487DDC2-726E-4024-AB5E-6E0C48D13A6E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730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b="1">
                <a:ea typeface="ＭＳ Ｐゴシック" pitchFamily="34" charset="-128"/>
                <a:cs typeface="Times New Roman" pitchFamily="18" charset="0"/>
              </a:rPr>
              <a:t>Falsificação informática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pt-PT" sz="280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O formador para inserir aqui a disposição legal nacional</a:t>
            </a:r>
          </a:p>
        </p:txBody>
      </p:sp>
      <p:sp>
        <p:nvSpPr>
          <p:cNvPr id="25190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131BC68-DF8F-4D82-87A5-0BA7BAACD92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923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b="1">
                <a:ea typeface="ＭＳ Ｐゴシック" pitchFamily="34" charset="-128"/>
                <a:cs typeface="Times New Roman" pitchFamily="18" charset="0"/>
              </a:rPr>
              <a:t>Fraude informática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pt-PT" sz="280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O formador para inserir aqui a disposição legal nacional</a:t>
            </a:r>
          </a:p>
        </p:txBody>
      </p:sp>
      <p:sp>
        <p:nvSpPr>
          <p:cNvPr id="25395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8F6D941-3985-4675-89A3-00B8D454732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4488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PT" b="1">
                <a:ea typeface="ＭＳ Ｐゴシック" pitchFamily="34" charset="-128"/>
                <a:cs typeface="Times New Roman" pitchFamily="18" charset="0"/>
              </a:rPr>
              <a:t>Infrações relacionadas com pornografia infantil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pt-PT" sz="280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O formador para inserir aqui a disposição legal nacional</a:t>
            </a:r>
          </a:p>
        </p:txBody>
      </p:sp>
      <p:sp>
        <p:nvSpPr>
          <p:cNvPr id="25600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F64E644-2D22-45FA-B819-9034D4EE8E8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63605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b="1">
                <a:ea typeface="ＭＳ Ｐゴシック" pitchFamily="34" charset="-128"/>
                <a:cs typeface="Times New Roman" pitchFamily="18" charset="0"/>
              </a:rPr>
              <a:t>Violação dos direitos de autor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pt-PT" sz="280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O formador para inserir aqui a disposição legal nacional</a:t>
            </a:r>
          </a:p>
        </p:txBody>
      </p:sp>
      <p:sp>
        <p:nvSpPr>
          <p:cNvPr id="258052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5E94D59-826E-454F-965C-7912C2068742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8991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0098" name="Picture 6" descr="Clip Art de Marcas de pergunta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099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pt-PT" sz="5400" b="1"/>
              <a:t>Perguntas</a:t>
            </a:r>
          </a:p>
        </p:txBody>
      </p:sp>
      <p:sp>
        <p:nvSpPr>
          <p:cNvPr id="260100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5DE1E44-99F0-4691-8429-79871D2A560F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4131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PT" sz="4000" b="1"/>
              <a:t>Parte Dois</a:t>
            </a:r>
            <a:br>
              <a:rPr lang="pt-PT" sz="4000" b="1"/>
            </a:br>
            <a:r>
              <a:rPr lang="pt-PT" sz="4000" b="1"/>
              <a:t>Disposições processuais ao abrigo da lei nacional</a:t>
            </a:r>
          </a:p>
        </p:txBody>
      </p:sp>
      <p:pic>
        <p:nvPicPr>
          <p:cNvPr id="152579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3962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5650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1556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9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155653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cs typeface="+mn-cs"/>
              </a:endParaRPr>
            </a:p>
          </p:txBody>
        </p:sp>
        <p:sp>
          <p:nvSpPr>
            <p:cNvPr id="155655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56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7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8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59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0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1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2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3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64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5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6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7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8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69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0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1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2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3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4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5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6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7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8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79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0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81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2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pt-PT"/>
            </a:p>
          </p:txBody>
        </p:sp>
        <p:sp>
          <p:nvSpPr>
            <p:cNvPr id="155683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4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5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6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7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8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89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0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1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2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3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  <p:sp>
          <p:nvSpPr>
            <p:cNvPr id="155694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GB">
                <a:latin typeface="Calibri" pitchFamily="34" charset="0"/>
              </a:endParaRPr>
            </a:p>
          </p:txBody>
        </p:sp>
      </p:grpSp>
      <p:sp>
        <p:nvSpPr>
          <p:cNvPr id="155695" name="TextBox 48"/>
          <p:cNvSpPr txBox="1">
            <a:spLocks noChangeArrowheads="1"/>
          </p:cNvSpPr>
          <p:nvPr/>
        </p:nvSpPr>
        <p:spPr bwMode="auto">
          <a:xfrm>
            <a:off x="3144838" y="3146425"/>
            <a:ext cx="30686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PT" sz="3200" b="1">
                <a:latin typeface="Calibri" pitchFamily="34" charset="0"/>
              </a:rPr>
              <a:t>NATIONAL </a:t>
            </a:r>
          </a:p>
          <a:p>
            <a:pPr algn="ctr"/>
            <a:r>
              <a:rPr lang="pt-PT" sz="3200" b="1">
                <a:latin typeface="Calibri" pitchFamily="34" charset="0"/>
              </a:rPr>
              <a:t>LAW</a:t>
            </a:r>
          </a:p>
        </p:txBody>
      </p:sp>
      <p:sp>
        <p:nvSpPr>
          <p:cNvPr id="50" name="Slide Number Placeholder 49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63E427C-832E-47A9-85FF-BFAFE10013EB}" type="slidenum">
              <a:rPr lang="en-US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en-US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06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sz="3600" b="1"/>
              <a:t>Âmbito das disposições nacionais processuais</a:t>
            </a: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>
                <a:solidFill>
                  <a:srgbClr val="FF0000"/>
                </a:solidFill>
                <a:latin typeface="Calibri" charset="0"/>
                <a:cs typeface="Times New Roman" charset="0"/>
              </a:rPr>
              <a:t>O formador para inserir aqui a disposição legal nacional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053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0425"/>
          </a:xfrm>
        </p:spPr>
        <p:txBody>
          <a:bodyPr/>
          <a:lstStyle/>
          <a:p>
            <a:pPr eaLnBrk="1" hangingPunct="1"/>
            <a:r>
              <a:rPr lang="pt-PT" b="1"/>
              <a:t>Programa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711127"/>
            <a:ext cx="8291264" cy="438216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2800" dirty="0"/>
          </a:p>
          <a:p>
            <a:pPr>
              <a:lnSpc>
                <a:spcPct val="90000"/>
              </a:lnSpc>
            </a:pPr>
            <a:r>
              <a:rPr lang="pt-PT" sz="2800"/>
              <a:t>Parte Um - Legislação Nacional Substancial sobre Cibercrime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800" dirty="0"/>
          </a:p>
          <a:p>
            <a:pPr eaLnBrk="1" hangingPunct="1">
              <a:lnSpc>
                <a:spcPct val="90000"/>
              </a:lnSpc>
            </a:pPr>
            <a:r>
              <a:rPr lang="pt-PT" sz="2800"/>
              <a:t>Parte Dois - Disposições processuais ao abrigo da lei nacional</a:t>
            </a: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2800" dirty="0"/>
          </a:p>
          <a:p>
            <a:pPr eaLnBrk="1" hangingPunct="1">
              <a:lnSpc>
                <a:spcPct val="90000"/>
              </a:lnSpc>
            </a:pPr>
            <a:r>
              <a:rPr lang="pt-PT" sz="2800"/>
              <a:t>Parte Três - Resumo</a:t>
            </a:r>
          </a:p>
          <a:p>
            <a:pPr lvl="2" eaLnBrk="1" hangingPunct="1">
              <a:lnSpc>
                <a:spcPct val="90000"/>
              </a:lnSpc>
            </a:pPr>
            <a:endParaRPr lang="en-US" sz="2000" dirty="0"/>
          </a:p>
          <a:p>
            <a:pPr lvl="2" eaLnBrk="1" hangingPunct="1">
              <a:lnSpc>
                <a:spcPct val="90000"/>
              </a:lnSpc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AEC453-3CDD-4E39-87C2-F0F449094713}" type="slidenum">
              <a:rPr lang="en-US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377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PT" sz="3600" b="1"/>
              <a:t>Preservação acelerada de dados armazenados no computador</a:t>
            </a: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>
                <a:solidFill>
                  <a:srgbClr val="FF0000"/>
                </a:solidFill>
                <a:latin typeface="Calibri" charset="0"/>
                <a:cs typeface="Times New Roman" charset="0"/>
              </a:rPr>
              <a:t>O formador para inserir aqui a disposição legal nacional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710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PT" sz="3600" b="1"/>
              <a:t>Preservação acelerada e divulgação parcial de dados de tráfego</a:t>
            </a: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>
                <a:solidFill>
                  <a:srgbClr val="FF0000"/>
                </a:solidFill>
                <a:latin typeface="Calibri" charset="0"/>
                <a:cs typeface="Times New Roman" charset="0"/>
              </a:rPr>
              <a:t>O formador para inserir aqui a disposição legal nacional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592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sz="3600" b="1"/>
              <a:t>Ordem de produção</a:t>
            </a: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>
                <a:solidFill>
                  <a:srgbClr val="FF0000"/>
                </a:solidFill>
                <a:latin typeface="Calibri" charset="0"/>
                <a:cs typeface="Times New Roman" charset="0"/>
              </a:rPr>
              <a:t>O formador para inserir aqui a disposição legal nacional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147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pt-PT" sz="3600" b="1"/>
              <a:t>Pesquisa e apreensão de dados informáticos armazenados</a:t>
            </a: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>
                <a:solidFill>
                  <a:srgbClr val="FF0000"/>
                </a:solidFill>
                <a:latin typeface="Calibri" charset="0"/>
                <a:cs typeface="Times New Roman" charset="0"/>
              </a:rPr>
              <a:t>O formador para inserir aqui a disposição legal nacional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6285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sz="3600" b="1"/>
              <a:t>Recolha em tempo real de dados de tráfego</a:t>
            </a: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>
                <a:solidFill>
                  <a:srgbClr val="FF0000"/>
                </a:solidFill>
                <a:latin typeface="Calibri" charset="0"/>
                <a:cs typeface="Times New Roman" charset="0"/>
              </a:rPr>
              <a:t>O formador para inserir aqui a disposição legal nacional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6401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sz="3600" b="1"/>
              <a:t>Interceção de dados de conteúdo</a:t>
            </a: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>
                <a:solidFill>
                  <a:srgbClr val="FF0000"/>
                </a:solidFill>
                <a:latin typeface="Calibri" charset="0"/>
                <a:cs typeface="Times New Roman" charset="0"/>
              </a:rPr>
              <a:t>O formador para inserir aqui a disposição legal nacional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0426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sz="3600" b="1"/>
              <a:t>Condições e garantias</a:t>
            </a:r>
          </a:p>
        </p:txBody>
      </p:sp>
      <p:sp>
        <p:nvSpPr>
          <p:cNvPr id="706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>
                <a:solidFill>
                  <a:srgbClr val="FF0000"/>
                </a:solidFill>
                <a:latin typeface="Calibri" charset="0"/>
                <a:cs typeface="Times New Roman" charset="0"/>
              </a:rPr>
              <a:t>O formador para inserir aqui a disposição legal nacional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46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6" descr="Clip Art de Marcas de pergunt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3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5400" b="1">
                <a:latin typeface="Calibri" pitchFamily="34" charset="0"/>
              </a:rPr>
              <a:t>Perguntas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2D7955-86E9-49F5-A72D-587346A0DA5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009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pt-PT" sz="3600" b="1"/>
              <a:t>Parte Três</a:t>
            </a:r>
            <a:br>
              <a:rPr lang="pt-PT" sz="3600" b="1"/>
            </a:br>
            <a:r>
              <a:rPr lang="pt-PT" sz="3600" b="1"/>
              <a:t>Resumo</a:t>
            </a:r>
          </a:p>
        </p:txBody>
      </p:sp>
      <p:pic>
        <p:nvPicPr>
          <p:cNvPr id="145410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65964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35075"/>
            <a:ext cx="8219256" cy="48910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2400" dirty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/>
              <a:t>No final desta sessão, os delegados serão capazes de:</a:t>
            </a:r>
          </a:p>
          <a:p>
            <a:pPr>
              <a:lnSpc>
                <a:spcPct val="80000"/>
              </a:lnSpc>
            </a:pPr>
            <a:r>
              <a:rPr lang="pt-PT" sz="2800"/>
              <a:t>Relacionar as disposições do direito penal substancial e identificar alguns dos principais fatores utilizados para descrever os crimes, com base na legislação nacional existente.</a:t>
            </a:r>
          </a:p>
          <a:p>
            <a:pPr>
              <a:lnSpc>
                <a:spcPct val="80000"/>
              </a:lnSpc>
            </a:pPr>
            <a:r>
              <a:rPr lang="pt-PT" sz="2800"/>
              <a:t>Explicar a importância das condições e garantias nos termos da legislação nacional</a:t>
            </a:r>
          </a:p>
          <a:p>
            <a:pPr>
              <a:lnSpc>
                <a:spcPct val="80000"/>
              </a:lnSpc>
            </a:pPr>
            <a:r>
              <a:rPr lang="pt-PT" sz="2800"/>
              <a:t>Explicar as disposições processuais existentes de acordo com o direito penal</a:t>
            </a:r>
          </a:p>
          <a:p>
            <a:pPr>
              <a:lnSpc>
                <a:spcPct val="80000"/>
              </a:lnSpc>
            </a:pPr>
            <a:r>
              <a:rPr lang="pt-PT" sz="2800"/>
              <a:t>Analisar as necessidades e as vantagens da harmonização entre a legislação nacional e os instrumentos internacionais, em particular a Convenção de Budapeste.</a:t>
            </a:r>
          </a:p>
        </p:txBody>
      </p:sp>
      <p:sp>
        <p:nvSpPr>
          <p:cNvPr id="14643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112"/>
          </a:xfrm>
        </p:spPr>
        <p:txBody>
          <a:bodyPr/>
          <a:lstStyle/>
          <a:p>
            <a:pPr eaLnBrk="1" hangingPunct="1"/>
            <a:r>
              <a:rPr lang="pt-PT" b="1"/>
              <a:t>Resumo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42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3450"/>
          </a:xfrm>
        </p:spPr>
        <p:txBody>
          <a:bodyPr/>
          <a:lstStyle/>
          <a:p>
            <a:pPr eaLnBrk="1" hangingPunct="1"/>
            <a:r>
              <a:rPr lang="pt-PT" b="1"/>
              <a:t>Objetivos da sessão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0013"/>
            <a:ext cx="8229600" cy="493395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GB" sz="2700" dirty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pt-PT" sz="2700"/>
              <a:t>No final desta sessão, os delegados serão capazes de:</a:t>
            </a:r>
          </a:p>
          <a:p>
            <a:pPr eaLnBrk="1" hangingPunct="1">
              <a:lnSpc>
                <a:spcPct val="80000"/>
              </a:lnSpc>
            </a:pPr>
            <a:endParaRPr lang="en-GB" sz="2700" dirty="0"/>
          </a:p>
          <a:p>
            <a:pPr>
              <a:lnSpc>
                <a:spcPct val="80000"/>
              </a:lnSpc>
            </a:pPr>
            <a:r>
              <a:rPr lang="pt-PT" sz="2400"/>
              <a:t>Relacionar as disposições do direito penal substancial e identificar alguns dos principais fatores utilizados para descrever os crimes, com base na legislação nacional existente.</a:t>
            </a:r>
          </a:p>
          <a:p>
            <a:pPr>
              <a:lnSpc>
                <a:spcPct val="80000"/>
              </a:lnSpc>
            </a:pPr>
            <a:r>
              <a:rPr lang="pt-PT" sz="2400"/>
              <a:t>Explicar a importância das condições e garantias nos termos da legislação nacional</a:t>
            </a:r>
          </a:p>
          <a:p>
            <a:pPr>
              <a:lnSpc>
                <a:spcPct val="80000"/>
              </a:lnSpc>
            </a:pPr>
            <a:r>
              <a:rPr lang="pt-PT" sz="2400"/>
              <a:t>Explicar as disposições processuais existentes de acordo com o direito penal</a:t>
            </a:r>
          </a:p>
          <a:p>
            <a:pPr>
              <a:lnSpc>
                <a:spcPct val="80000"/>
              </a:lnSpc>
            </a:pPr>
            <a:r>
              <a:rPr lang="pt-PT" sz="2400"/>
              <a:t>Analisar as necessidades e as vantagens da harmonização entre a legislação nacional e os instrumentos internacionais, em particular a Convenção de Budapeste.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8136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7" name="Picture 6" descr="Clip Art de Marcas de pergunt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8" name="TextBox 3"/>
          <p:cNvSpPr txBox="1">
            <a:spLocks noChangeArrowheads="1"/>
          </p:cNvSpPr>
          <p:nvPr/>
        </p:nvSpPr>
        <p:spPr bwMode="auto">
          <a:xfrm>
            <a:off x="3071813" y="4500563"/>
            <a:ext cx="30813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PT" sz="5400" b="1">
                <a:latin typeface="Calibri" pitchFamily="34" charset="0"/>
              </a:rPr>
              <a:t>Perguntas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993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3" y="3175"/>
            <a:ext cx="9139237" cy="685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6BBF2-DA90-4DEB-8CEB-816DABC8582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8952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6225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pt-PT" sz="4000" b="1">
                <a:ea typeface="MS PGothic" charset="0"/>
                <a:cs typeface="MS PGothic" charset="0"/>
              </a:rPr>
              <a:t>Parte Um</a:t>
            </a:r>
            <a:br>
              <a:rPr lang="pt-PT" sz="4000" b="1">
                <a:ea typeface="MS PGothic" charset="0"/>
                <a:cs typeface="MS PGothic" charset="0"/>
              </a:rPr>
            </a:br>
            <a:r>
              <a:rPr lang="pt-PT" sz="4000" b="1">
                <a:ea typeface="MS PGothic" charset="0"/>
                <a:cs typeface="MS PGothic" charset="0"/>
              </a:rPr>
              <a:t>Legislação Nacional Substancial sobre Cibercrime</a:t>
            </a:r>
          </a:p>
        </p:txBody>
      </p:sp>
      <p:pic>
        <p:nvPicPr>
          <p:cNvPr id="238595" name="Picture 3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86563" y="4643438"/>
            <a:ext cx="1962150" cy="1766887"/>
          </a:xfrm>
        </p:spPr>
      </p:pic>
      <p:sp>
        <p:nvSpPr>
          <p:cNvPr id="238596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603369F-8C09-45E4-B115-FED25726EB8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57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9618" name="Group 2"/>
          <p:cNvGrpSpPr>
            <a:grpSpLocks noChangeAspect="1"/>
          </p:cNvGrpSpPr>
          <p:nvPr/>
        </p:nvGrpSpPr>
        <p:grpSpPr bwMode="auto">
          <a:xfrm>
            <a:off x="2828925" y="457200"/>
            <a:ext cx="3673475" cy="5976938"/>
            <a:chOff x="1338" y="255"/>
            <a:chExt cx="3192" cy="3900"/>
          </a:xfrm>
        </p:grpSpPr>
        <p:sp>
          <p:nvSpPr>
            <p:cNvPr id="239622" name="AutoShape 3"/>
            <p:cNvSpPr>
              <a:spLocks noChangeAspect="1" noChangeArrowheads="1" noTextEdit="1"/>
            </p:cNvSpPr>
            <p:nvPr/>
          </p:nvSpPr>
          <p:spPr bwMode="auto">
            <a:xfrm>
              <a:off x="1338" y="255"/>
              <a:ext cx="3192" cy="39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1338" y="526"/>
              <a:ext cx="3188" cy="3614"/>
            </a:xfrm>
            <a:prstGeom prst="roundRect">
              <a:avLst>
                <a:gd name="adj" fmla="val 2463"/>
              </a:avLst>
            </a:pr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239624" name="AutoShape 5"/>
            <p:cNvSpPr>
              <a:spLocks noChangeArrowheads="1"/>
            </p:cNvSpPr>
            <p:nvPr/>
          </p:nvSpPr>
          <p:spPr bwMode="auto">
            <a:xfrm>
              <a:off x="1419" y="526"/>
              <a:ext cx="3053" cy="3585"/>
            </a:xfrm>
            <a:prstGeom prst="roundRect">
              <a:avLst>
                <a:gd name="adj" fmla="val 2500"/>
              </a:avLst>
            </a:pr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1419" y="526"/>
              <a:ext cx="3047" cy="119"/>
            </a:xfrm>
            <a:custGeom>
              <a:avLst/>
              <a:gdLst/>
              <a:ahLst/>
              <a:cxnLst>
                <a:cxn ang="0">
                  <a:pos x="0" y="124"/>
                </a:cxn>
                <a:cxn ang="0">
                  <a:pos x="13" y="77"/>
                </a:cxn>
                <a:cxn ang="0">
                  <a:pos x="45" y="37"/>
                </a:cxn>
                <a:cxn ang="0">
                  <a:pos x="94" y="11"/>
                </a:cxn>
                <a:cxn ang="0">
                  <a:pos x="152" y="0"/>
                </a:cxn>
                <a:cxn ang="0">
                  <a:pos x="2896" y="0"/>
                </a:cxn>
                <a:cxn ang="0">
                  <a:pos x="2954" y="11"/>
                </a:cxn>
                <a:cxn ang="0">
                  <a:pos x="3003" y="37"/>
                </a:cxn>
                <a:cxn ang="0">
                  <a:pos x="3035" y="77"/>
                </a:cxn>
                <a:cxn ang="0">
                  <a:pos x="3048" y="124"/>
                </a:cxn>
                <a:cxn ang="0">
                  <a:pos x="2913" y="62"/>
                </a:cxn>
                <a:cxn ang="0">
                  <a:pos x="112" y="62"/>
                </a:cxn>
                <a:cxn ang="0">
                  <a:pos x="0" y="124"/>
                </a:cxn>
              </a:cxnLst>
              <a:rect l="0" t="0" r="r" b="b"/>
              <a:pathLst>
                <a:path w="3048" h="124">
                  <a:moveTo>
                    <a:pt x="0" y="124"/>
                  </a:moveTo>
                  <a:lnTo>
                    <a:pt x="13" y="77"/>
                  </a:lnTo>
                  <a:lnTo>
                    <a:pt x="45" y="37"/>
                  </a:lnTo>
                  <a:lnTo>
                    <a:pt x="94" y="11"/>
                  </a:lnTo>
                  <a:lnTo>
                    <a:pt x="152" y="0"/>
                  </a:lnTo>
                  <a:lnTo>
                    <a:pt x="2896" y="0"/>
                  </a:lnTo>
                  <a:lnTo>
                    <a:pt x="2954" y="11"/>
                  </a:lnTo>
                  <a:lnTo>
                    <a:pt x="3003" y="37"/>
                  </a:lnTo>
                  <a:lnTo>
                    <a:pt x="3035" y="77"/>
                  </a:lnTo>
                  <a:lnTo>
                    <a:pt x="3048" y="124"/>
                  </a:lnTo>
                  <a:lnTo>
                    <a:pt x="2913" y="62"/>
                  </a:lnTo>
                  <a:lnTo>
                    <a:pt x="112" y="62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>
                <a:latin typeface="+mn-lt"/>
                <a:ea typeface="+mn-ea"/>
              </a:endParaRPr>
            </a:p>
          </p:txBody>
        </p:sp>
        <p:sp>
          <p:nvSpPr>
            <p:cNvPr id="239626" name="Rectangle 7"/>
            <p:cNvSpPr>
              <a:spLocks noChangeArrowheads="1"/>
            </p:cNvSpPr>
            <p:nvPr/>
          </p:nvSpPr>
          <p:spPr bwMode="auto">
            <a:xfrm>
              <a:off x="1612" y="856"/>
              <a:ext cx="2667" cy="30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27" name="Freeform 8"/>
            <p:cNvSpPr>
              <a:spLocks/>
            </p:cNvSpPr>
            <p:nvPr/>
          </p:nvSpPr>
          <p:spPr bwMode="auto">
            <a:xfrm>
              <a:off x="2402" y="380"/>
              <a:ext cx="1073" cy="421"/>
            </a:xfrm>
            <a:custGeom>
              <a:avLst/>
              <a:gdLst>
                <a:gd name="T0" fmla="*/ 359 w 1073"/>
                <a:gd name="T1" fmla="*/ 0 h 421"/>
                <a:gd name="T2" fmla="*/ 292 w 1073"/>
                <a:gd name="T3" fmla="*/ 7 h 421"/>
                <a:gd name="T4" fmla="*/ 224 w 1073"/>
                <a:gd name="T5" fmla="*/ 32 h 421"/>
                <a:gd name="T6" fmla="*/ 166 w 1073"/>
                <a:gd name="T7" fmla="*/ 65 h 421"/>
                <a:gd name="T8" fmla="*/ 112 w 1073"/>
                <a:gd name="T9" fmla="*/ 109 h 421"/>
                <a:gd name="T10" fmla="*/ 67 w 1073"/>
                <a:gd name="T11" fmla="*/ 157 h 421"/>
                <a:gd name="T12" fmla="*/ 31 w 1073"/>
                <a:gd name="T13" fmla="*/ 205 h 421"/>
                <a:gd name="T14" fmla="*/ 9 w 1073"/>
                <a:gd name="T15" fmla="*/ 252 h 421"/>
                <a:gd name="T16" fmla="*/ 0 w 1073"/>
                <a:gd name="T17" fmla="*/ 292 h 421"/>
                <a:gd name="T18" fmla="*/ 13 w 1073"/>
                <a:gd name="T19" fmla="*/ 340 h 421"/>
                <a:gd name="T20" fmla="*/ 45 w 1073"/>
                <a:gd name="T21" fmla="*/ 384 h 421"/>
                <a:gd name="T22" fmla="*/ 94 w 1073"/>
                <a:gd name="T23" fmla="*/ 410 h 421"/>
                <a:gd name="T24" fmla="*/ 126 w 1073"/>
                <a:gd name="T25" fmla="*/ 417 h 421"/>
                <a:gd name="T26" fmla="*/ 157 w 1073"/>
                <a:gd name="T27" fmla="*/ 421 h 421"/>
                <a:gd name="T28" fmla="*/ 916 w 1073"/>
                <a:gd name="T29" fmla="*/ 421 h 421"/>
                <a:gd name="T30" fmla="*/ 947 w 1073"/>
                <a:gd name="T31" fmla="*/ 417 h 421"/>
                <a:gd name="T32" fmla="*/ 974 w 1073"/>
                <a:gd name="T33" fmla="*/ 410 h 421"/>
                <a:gd name="T34" fmla="*/ 1028 w 1073"/>
                <a:gd name="T35" fmla="*/ 384 h 421"/>
                <a:gd name="T36" fmla="*/ 1060 w 1073"/>
                <a:gd name="T37" fmla="*/ 340 h 421"/>
                <a:gd name="T38" fmla="*/ 1068 w 1073"/>
                <a:gd name="T39" fmla="*/ 318 h 421"/>
                <a:gd name="T40" fmla="*/ 1073 w 1073"/>
                <a:gd name="T41" fmla="*/ 292 h 421"/>
                <a:gd name="T42" fmla="*/ 1064 w 1073"/>
                <a:gd name="T43" fmla="*/ 252 h 421"/>
                <a:gd name="T44" fmla="*/ 1037 w 1073"/>
                <a:gd name="T45" fmla="*/ 205 h 421"/>
                <a:gd name="T46" fmla="*/ 1001 w 1073"/>
                <a:gd name="T47" fmla="*/ 157 h 421"/>
                <a:gd name="T48" fmla="*/ 947 w 1073"/>
                <a:gd name="T49" fmla="*/ 109 h 421"/>
                <a:gd name="T50" fmla="*/ 889 w 1073"/>
                <a:gd name="T51" fmla="*/ 65 h 421"/>
                <a:gd name="T52" fmla="*/ 826 w 1073"/>
                <a:gd name="T53" fmla="*/ 32 h 421"/>
                <a:gd name="T54" fmla="*/ 754 w 1073"/>
                <a:gd name="T55" fmla="*/ 7 h 421"/>
                <a:gd name="T56" fmla="*/ 687 w 1073"/>
                <a:gd name="T57" fmla="*/ 0 h 421"/>
                <a:gd name="T58" fmla="*/ 359 w 1073"/>
                <a:gd name="T59" fmla="*/ 0 h 42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1073"/>
                <a:gd name="T91" fmla="*/ 0 h 421"/>
                <a:gd name="T92" fmla="*/ 1073 w 1073"/>
                <a:gd name="T93" fmla="*/ 421 h 42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1073" h="421">
                  <a:moveTo>
                    <a:pt x="359" y="0"/>
                  </a:moveTo>
                  <a:lnTo>
                    <a:pt x="292" y="7"/>
                  </a:lnTo>
                  <a:lnTo>
                    <a:pt x="224" y="32"/>
                  </a:lnTo>
                  <a:lnTo>
                    <a:pt x="166" y="65"/>
                  </a:lnTo>
                  <a:lnTo>
                    <a:pt x="112" y="109"/>
                  </a:lnTo>
                  <a:lnTo>
                    <a:pt x="67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6" y="417"/>
                  </a:lnTo>
                  <a:lnTo>
                    <a:pt x="157" y="421"/>
                  </a:lnTo>
                  <a:lnTo>
                    <a:pt x="916" y="421"/>
                  </a:lnTo>
                  <a:lnTo>
                    <a:pt x="947" y="417"/>
                  </a:lnTo>
                  <a:lnTo>
                    <a:pt x="974" y="410"/>
                  </a:lnTo>
                  <a:lnTo>
                    <a:pt x="1028" y="384"/>
                  </a:lnTo>
                  <a:lnTo>
                    <a:pt x="1060" y="340"/>
                  </a:lnTo>
                  <a:lnTo>
                    <a:pt x="1068" y="318"/>
                  </a:lnTo>
                  <a:lnTo>
                    <a:pt x="1073" y="292"/>
                  </a:lnTo>
                  <a:lnTo>
                    <a:pt x="1064" y="252"/>
                  </a:lnTo>
                  <a:lnTo>
                    <a:pt x="1037" y="205"/>
                  </a:lnTo>
                  <a:lnTo>
                    <a:pt x="1001" y="157"/>
                  </a:lnTo>
                  <a:lnTo>
                    <a:pt x="947" y="109"/>
                  </a:lnTo>
                  <a:lnTo>
                    <a:pt x="889" y="65"/>
                  </a:lnTo>
                  <a:lnTo>
                    <a:pt x="826" y="32"/>
                  </a:lnTo>
                  <a:lnTo>
                    <a:pt x="754" y="7"/>
                  </a:lnTo>
                  <a:lnTo>
                    <a:pt x="687" y="0"/>
                  </a:lnTo>
                  <a:lnTo>
                    <a:pt x="359" y="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28" name="Freeform 9"/>
            <p:cNvSpPr>
              <a:spLocks/>
            </p:cNvSpPr>
            <p:nvPr/>
          </p:nvSpPr>
          <p:spPr bwMode="auto">
            <a:xfrm>
              <a:off x="2411" y="380"/>
              <a:ext cx="1051" cy="421"/>
            </a:xfrm>
            <a:custGeom>
              <a:avLst/>
              <a:gdLst>
                <a:gd name="T0" fmla="*/ 355 w 1051"/>
                <a:gd name="T1" fmla="*/ 0 h 421"/>
                <a:gd name="T2" fmla="*/ 287 w 1051"/>
                <a:gd name="T3" fmla="*/ 7 h 421"/>
                <a:gd name="T4" fmla="*/ 220 w 1051"/>
                <a:gd name="T5" fmla="*/ 32 h 421"/>
                <a:gd name="T6" fmla="*/ 162 w 1051"/>
                <a:gd name="T7" fmla="*/ 65 h 421"/>
                <a:gd name="T8" fmla="*/ 108 w 1051"/>
                <a:gd name="T9" fmla="*/ 109 h 421"/>
                <a:gd name="T10" fmla="*/ 63 w 1051"/>
                <a:gd name="T11" fmla="*/ 157 h 421"/>
                <a:gd name="T12" fmla="*/ 31 w 1051"/>
                <a:gd name="T13" fmla="*/ 205 h 421"/>
                <a:gd name="T14" fmla="*/ 9 w 1051"/>
                <a:gd name="T15" fmla="*/ 252 h 421"/>
                <a:gd name="T16" fmla="*/ 0 w 1051"/>
                <a:gd name="T17" fmla="*/ 292 h 421"/>
                <a:gd name="T18" fmla="*/ 13 w 1051"/>
                <a:gd name="T19" fmla="*/ 340 h 421"/>
                <a:gd name="T20" fmla="*/ 45 w 1051"/>
                <a:gd name="T21" fmla="*/ 384 h 421"/>
                <a:gd name="T22" fmla="*/ 94 w 1051"/>
                <a:gd name="T23" fmla="*/ 410 h 421"/>
                <a:gd name="T24" fmla="*/ 121 w 1051"/>
                <a:gd name="T25" fmla="*/ 417 h 421"/>
                <a:gd name="T26" fmla="*/ 153 w 1051"/>
                <a:gd name="T27" fmla="*/ 421 h 421"/>
                <a:gd name="T28" fmla="*/ 898 w 1051"/>
                <a:gd name="T29" fmla="*/ 421 h 421"/>
                <a:gd name="T30" fmla="*/ 929 w 1051"/>
                <a:gd name="T31" fmla="*/ 417 h 421"/>
                <a:gd name="T32" fmla="*/ 956 w 1051"/>
                <a:gd name="T33" fmla="*/ 410 h 421"/>
                <a:gd name="T34" fmla="*/ 1006 w 1051"/>
                <a:gd name="T35" fmla="*/ 384 h 421"/>
                <a:gd name="T36" fmla="*/ 1037 w 1051"/>
                <a:gd name="T37" fmla="*/ 340 h 421"/>
                <a:gd name="T38" fmla="*/ 1051 w 1051"/>
                <a:gd name="T39" fmla="*/ 292 h 421"/>
                <a:gd name="T40" fmla="*/ 1042 w 1051"/>
                <a:gd name="T41" fmla="*/ 252 h 421"/>
                <a:gd name="T42" fmla="*/ 1019 w 1051"/>
                <a:gd name="T43" fmla="*/ 205 h 421"/>
                <a:gd name="T44" fmla="*/ 979 w 1051"/>
                <a:gd name="T45" fmla="*/ 157 h 421"/>
                <a:gd name="T46" fmla="*/ 929 w 1051"/>
                <a:gd name="T47" fmla="*/ 109 h 421"/>
                <a:gd name="T48" fmla="*/ 875 w 1051"/>
                <a:gd name="T49" fmla="*/ 65 h 421"/>
                <a:gd name="T50" fmla="*/ 808 w 1051"/>
                <a:gd name="T51" fmla="*/ 32 h 421"/>
                <a:gd name="T52" fmla="*/ 741 w 1051"/>
                <a:gd name="T53" fmla="*/ 7 h 421"/>
                <a:gd name="T54" fmla="*/ 673 w 1051"/>
                <a:gd name="T55" fmla="*/ 0 h 421"/>
                <a:gd name="T56" fmla="*/ 355 w 105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51"/>
                <a:gd name="T88" fmla="*/ 0 h 421"/>
                <a:gd name="T89" fmla="*/ 1051 w 105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51" h="421">
                  <a:moveTo>
                    <a:pt x="355" y="0"/>
                  </a:moveTo>
                  <a:lnTo>
                    <a:pt x="287" y="7"/>
                  </a:lnTo>
                  <a:lnTo>
                    <a:pt x="220" y="32"/>
                  </a:lnTo>
                  <a:lnTo>
                    <a:pt x="162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31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98" y="421"/>
                  </a:lnTo>
                  <a:lnTo>
                    <a:pt x="929" y="417"/>
                  </a:lnTo>
                  <a:lnTo>
                    <a:pt x="956" y="410"/>
                  </a:lnTo>
                  <a:lnTo>
                    <a:pt x="1006" y="384"/>
                  </a:lnTo>
                  <a:lnTo>
                    <a:pt x="1037" y="340"/>
                  </a:lnTo>
                  <a:lnTo>
                    <a:pt x="1051" y="292"/>
                  </a:lnTo>
                  <a:lnTo>
                    <a:pt x="1042" y="252"/>
                  </a:lnTo>
                  <a:lnTo>
                    <a:pt x="1019" y="205"/>
                  </a:lnTo>
                  <a:lnTo>
                    <a:pt x="979" y="157"/>
                  </a:lnTo>
                  <a:lnTo>
                    <a:pt x="929" y="109"/>
                  </a:lnTo>
                  <a:lnTo>
                    <a:pt x="875" y="65"/>
                  </a:lnTo>
                  <a:lnTo>
                    <a:pt x="808" y="32"/>
                  </a:lnTo>
                  <a:lnTo>
                    <a:pt x="741" y="7"/>
                  </a:lnTo>
                  <a:lnTo>
                    <a:pt x="673" y="0"/>
                  </a:lnTo>
                  <a:lnTo>
                    <a:pt x="355" y="0"/>
                  </a:lnTo>
                  <a:close/>
                </a:path>
              </a:pathLst>
            </a:cu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29" name="Freeform 10"/>
            <p:cNvSpPr>
              <a:spLocks/>
            </p:cNvSpPr>
            <p:nvPr/>
          </p:nvSpPr>
          <p:spPr bwMode="auto">
            <a:xfrm>
              <a:off x="2420" y="380"/>
              <a:ext cx="1033" cy="421"/>
            </a:xfrm>
            <a:custGeom>
              <a:avLst/>
              <a:gdLst>
                <a:gd name="T0" fmla="*/ 346 w 1033"/>
                <a:gd name="T1" fmla="*/ 0 h 421"/>
                <a:gd name="T2" fmla="*/ 278 w 1033"/>
                <a:gd name="T3" fmla="*/ 7 h 421"/>
                <a:gd name="T4" fmla="*/ 215 w 1033"/>
                <a:gd name="T5" fmla="*/ 32 h 421"/>
                <a:gd name="T6" fmla="*/ 157 w 1033"/>
                <a:gd name="T7" fmla="*/ 65 h 421"/>
                <a:gd name="T8" fmla="*/ 108 w 1033"/>
                <a:gd name="T9" fmla="*/ 109 h 421"/>
                <a:gd name="T10" fmla="*/ 63 w 1033"/>
                <a:gd name="T11" fmla="*/ 157 h 421"/>
                <a:gd name="T12" fmla="*/ 27 w 1033"/>
                <a:gd name="T13" fmla="*/ 205 h 421"/>
                <a:gd name="T14" fmla="*/ 9 w 1033"/>
                <a:gd name="T15" fmla="*/ 252 h 421"/>
                <a:gd name="T16" fmla="*/ 0 w 1033"/>
                <a:gd name="T17" fmla="*/ 292 h 421"/>
                <a:gd name="T18" fmla="*/ 13 w 1033"/>
                <a:gd name="T19" fmla="*/ 340 h 421"/>
                <a:gd name="T20" fmla="*/ 45 w 1033"/>
                <a:gd name="T21" fmla="*/ 384 h 421"/>
                <a:gd name="T22" fmla="*/ 94 w 1033"/>
                <a:gd name="T23" fmla="*/ 410 h 421"/>
                <a:gd name="T24" fmla="*/ 121 w 1033"/>
                <a:gd name="T25" fmla="*/ 417 h 421"/>
                <a:gd name="T26" fmla="*/ 153 w 1033"/>
                <a:gd name="T27" fmla="*/ 421 h 421"/>
                <a:gd name="T28" fmla="*/ 880 w 1033"/>
                <a:gd name="T29" fmla="*/ 421 h 421"/>
                <a:gd name="T30" fmla="*/ 911 w 1033"/>
                <a:gd name="T31" fmla="*/ 417 h 421"/>
                <a:gd name="T32" fmla="*/ 938 w 1033"/>
                <a:gd name="T33" fmla="*/ 410 h 421"/>
                <a:gd name="T34" fmla="*/ 988 w 1033"/>
                <a:gd name="T35" fmla="*/ 384 h 421"/>
                <a:gd name="T36" fmla="*/ 1019 w 1033"/>
                <a:gd name="T37" fmla="*/ 340 h 421"/>
                <a:gd name="T38" fmla="*/ 1033 w 1033"/>
                <a:gd name="T39" fmla="*/ 292 h 421"/>
                <a:gd name="T40" fmla="*/ 1024 w 1033"/>
                <a:gd name="T41" fmla="*/ 252 h 421"/>
                <a:gd name="T42" fmla="*/ 1001 w 1033"/>
                <a:gd name="T43" fmla="*/ 205 h 421"/>
                <a:gd name="T44" fmla="*/ 961 w 1033"/>
                <a:gd name="T45" fmla="*/ 157 h 421"/>
                <a:gd name="T46" fmla="*/ 916 w 1033"/>
                <a:gd name="T47" fmla="*/ 109 h 421"/>
                <a:gd name="T48" fmla="*/ 857 w 1033"/>
                <a:gd name="T49" fmla="*/ 65 h 421"/>
                <a:gd name="T50" fmla="*/ 795 w 1033"/>
                <a:gd name="T51" fmla="*/ 32 h 421"/>
                <a:gd name="T52" fmla="*/ 727 w 1033"/>
                <a:gd name="T53" fmla="*/ 7 h 421"/>
                <a:gd name="T54" fmla="*/ 660 w 1033"/>
                <a:gd name="T55" fmla="*/ 0 h 421"/>
                <a:gd name="T56" fmla="*/ 346 w 1033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33"/>
                <a:gd name="T88" fmla="*/ 0 h 421"/>
                <a:gd name="T89" fmla="*/ 1033 w 1033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33" h="421">
                  <a:moveTo>
                    <a:pt x="346" y="0"/>
                  </a:moveTo>
                  <a:lnTo>
                    <a:pt x="278" y="7"/>
                  </a:lnTo>
                  <a:lnTo>
                    <a:pt x="215" y="32"/>
                  </a:lnTo>
                  <a:lnTo>
                    <a:pt x="157" y="65"/>
                  </a:lnTo>
                  <a:lnTo>
                    <a:pt x="108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3" y="340"/>
                  </a:lnTo>
                  <a:lnTo>
                    <a:pt x="45" y="384"/>
                  </a:lnTo>
                  <a:lnTo>
                    <a:pt x="94" y="410"/>
                  </a:lnTo>
                  <a:lnTo>
                    <a:pt x="121" y="417"/>
                  </a:lnTo>
                  <a:lnTo>
                    <a:pt x="153" y="421"/>
                  </a:lnTo>
                  <a:lnTo>
                    <a:pt x="880" y="421"/>
                  </a:lnTo>
                  <a:lnTo>
                    <a:pt x="911" y="417"/>
                  </a:lnTo>
                  <a:lnTo>
                    <a:pt x="938" y="410"/>
                  </a:lnTo>
                  <a:lnTo>
                    <a:pt x="988" y="384"/>
                  </a:lnTo>
                  <a:lnTo>
                    <a:pt x="1019" y="340"/>
                  </a:lnTo>
                  <a:lnTo>
                    <a:pt x="1033" y="292"/>
                  </a:lnTo>
                  <a:lnTo>
                    <a:pt x="1024" y="252"/>
                  </a:lnTo>
                  <a:lnTo>
                    <a:pt x="1001" y="205"/>
                  </a:lnTo>
                  <a:lnTo>
                    <a:pt x="961" y="157"/>
                  </a:lnTo>
                  <a:lnTo>
                    <a:pt x="916" y="109"/>
                  </a:lnTo>
                  <a:lnTo>
                    <a:pt x="857" y="65"/>
                  </a:lnTo>
                  <a:lnTo>
                    <a:pt x="795" y="32"/>
                  </a:lnTo>
                  <a:lnTo>
                    <a:pt x="727" y="7"/>
                  </a:lnTo>
                  <a:lnTo>
                    <a:pt x="660" y="0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rgbClr val="92929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0" name="Freeform 11"/>
            <p:cNvSpPr>
              <a:spLocks/>
            </p:cNvSpPr>
            <p:nvPr/>
          </p:nvSpPr>
          <p:spPr bwMode="auto">
            <a:xfrm>
              <a:off x="2424" y="380"/>
              <a:ext cx="1020" cy="421"/>
            </a:xfrm>
            <a:custGeom>
              <a:avLst/>
              <a:gdLst>
                <a:gd name="T0" fmla="*/ 342 w 1020"/>
                <a:gd name="T1" fmla="*/ 0 h 421"/>
                <a:gd name="T2" fmla="*/ 279 w 1020"/>
                <a:gd name="T3" fmla="*/ 7 h 421"/>
                <a:gd name="T4" fmla="*/ 216 w 1020"/>
                <a:gd name="T5" fmla="*/ 32 h 421"/>
                <a:gd name="T6" fmla="*/ 158 w 1020"/>
                <a:gd name="T7" fmla="*/ 65 h 421"/>
                <a:gd name="T8" fmla="*/ 104 w 1020"/>
                <a:gd name="T9" fmla="*/ 109 h 421"/>
                <a:gd name="T10" fmla="*/ 63 w 1020"/>
                <a:gd name="T11" fmla="*/ 157 h 421"/>
                <a:gd name="T12" fmla="*/ 27 w 1020"/>
                <a:gd name="T13" fmla="*/ 205 h 421"/>
                <a:gd name="T14" fmla="*/ 9 w 1020"/>
                <a:gd name="T15" fmla="*/ 252 h 421"/>
                <a:gd name="T16" fmla="*/ 0 w 1020"/>
                <a:gd name="T17" fmla="*/ 292 h 421"/>
                <a:gd name="T18" fmla="*/ 14 w 1020"/>
                <a:gd name="T19" fmla="*/ 340 h 421"/>
                <a:gd name="T20" fmla="*/ 45 w 1020"/>
                <a:gd name="T21" fmla="*/ 384 h 421"/>
                <a:gd name="T22" fmla="*/ 95 w 1020"/>
                <a:gd name="T23" fmla="*/ 410 h 421"/>
                <a:gd name="T24" fmla="*/ 122 w 1020"/>
                <a:gd name="T25" fmla="*/ 417 h 421"/>
                <a:gd name="T26" fmla="*/ 153 w 1020"/>
                <a:gd name="T27" fmla="*/ 421 h 421"/>
                <a:gd name="T28" fmla="*/ 867 w 1020"/>
                <a:gd name="T29" fmla="*/ 421 h 421"/>
                <a:gd name="T30" fmla="*/ 898 w 1020"/>
                <a:gd name="T31" fmla="*/ 417 h 421"/>
                <a:gd name="T32" fmla="*/ 925 w 1020"/>
                <a:gd name="T33" fmla="*/ 410 h 421"/>
                <a:gd name="T34" fmla="*/ 975 w 1020"/>
                <a:gd name="T35" fmla="*/ 384 h 421"/>
                <a:gd name="T36" fmla="*/ 1006 w 1020"/>
                <a:gd name="T37" fmla="*/ 340 h 421"/>
                <a:gd name="T38" fmla="*/ 1020 w 1020"/>
                <a:gd name="T39" fmla="*/ 292 h 421"/>
                <a:gd name="T40" fmla="*/ 1011 w 1020"/>
                <a:gd name="T41" fmla="*/ 252 h 421"/>
                <a:gd name="T42" fmla="*/ 988 w 1020"/>
                <a:gd name="T43" fmla="*/ 205 h 421"/>
                <a:gd name="T44" fmla="*/ 948 w 1020"/>
                <a:gd name="T45" fmla="*/ 157 h 421"/>
                <a:gd name="T46" fmla="*/ 903 w 1020"/>
                <a:gd name="T47" fmla="*/ 109 h 421"/>
                <a:gd name="T48" fmla="*/ 844 w 1020"/>
                <a:gd name="T49" fmla="*/ 65 h 421"/>
                <a:gd name="T50" fmla="*/ 782 w 1020"/>
                <a:gd name="T51" fmla="*/ 32 h 421"/>
                <a:gd name="T52" fmla="*/ 719 w 1020"/>
                <a:gd name="T53" fmla="*/ 7 h 421"/>
                <a:gd name="T54" fmla="*/ 651 w 1020"/>
                <a:gd name="T55" fmla="*/ 0 h 421"/>
                <a:gd name="T56" fmla="*/ 342 w 1020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020"/>
                <a:gd name="T88" fmla="*/ 0 h 421"/>
                <a:gd name="T89" fmla="*/ 1020 w 1020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020" h="421">
                  <a:moveTo>
                    <a:pt x="342" y="0"/>
                  </a:moveTo>
                  <a:lnTo>
                    <a:pt x="279" y="7"/>
                  </a:lnTo>
                  <a:lnTo>
                    <a:pt x="216" y="32"/>
                  </a:lnTo>
                  <a:lnTo>
                    <a:pt x="158" y="65"/>
                  </a:lnTo>
                  <a:lnTo>
                    <a:pt x="104" y="109"/>
                  </a:lnTo>
                  <a:lnTo>
                    <a:pt x="63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5" y="410"/>
                  </a:lnTo>
                  <a:lnTo>
                    <a:pt x="122" y="417"/>
                  </a:lnTo>
                  <a:lnTo>
                    <a:pt x="153" y="421"/>
                  </a:lnTo>
                  <a:lnTo>
                    <a:pt x="867" y="421"/>
                  </a:lnTo>
                  <a:lnTo>
                    <a:pt x="898" y="417"/>
                  </a:lnTo>
                  <a:lnTo>
                    <a:pt x="925" y="410"/>
                  </a:lnTo>
                  <a:lnTo>
                    <a:pt x="975" y="384"/>
                  </a:lnTo>
                  <a:lnTo>
                    <a:pt x="1006" y="340"/>
                  </a:lnTo>
                  <a:lnTo>
                    <a:pt x="1020" y="292"/>
                  </a:lnTo>
                  <a:lnTo>
                    <a:pt x="1011" y="252"/>
                  </a:lnTo>
                  <a:lnTo>
                    <a:pt x="988" y="205"/>
                  </a:lnTo>
                  <a:lnTo>
                    <a:pt x="948" y="157"/>
                  </a:lnTo>
                  <a:lnTo>
                    <a:pt x="903" y="109"/>
                  </a:lnTo>
                  <a:lnTo>
                    <a:pt x="844" y="65"/>
                  </a:lnTo>
                  <a:lnTo>
                    <a:pt x="782" y="32"/>
                  </a:lnTo>
                  <a:lnTo>
                    <a:pt x="719" y="7"/>
                  </a:lnTo>
                  <a:lnTo>
                    <a:pt x="651" y="0"/>
                  </a:lnTo>
                  <a:lnTo>
                    <a:pt x="342" y="0"/>
                  </a:lnTo>
                  <a:close/>
                </a:path>
              </a:pathLst>
            </a:custGeom>
            <a:solidFill>
              <a:srgbClr val="9B9B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1" name="Freeform 12"/>
            <p:cNvSpPr>
              <a:spLocks/>
            </p:cNvSpPr>
            <p:nvPr/>
          </p:nvSpPr>
          <p:spPr bwMode="auto">
            <a:xfrm>
              <a:off x="2433" y="380"/>
              <a:ext cx="997" cy="421"/>
            </a:xfrm>
            <a:custGeom>
              <a:avLst/>
              <a:gdLst>
                <a:gd name="T0" fmla="*/ 337 w 997"/>
                <a:gd name="T1" fmla="*/ 0 h 421"/>
                <a:gd name="T2" fmla="*/ 274 w 997"/>
                <a:gd name="T3" fmla="*/ 7 h 421"/>
                <a:gd name="T4" fmla="*/ 211 w 997"/>
                <a:gd name="T5" fmla="*/ 32 h 421"/>
                <a:gd name="T6" fmla="*/ 153 w 997"/>
                <a:gd name="T7" fmla="*/ 65 h 421"/>
                <a:gd name="T8" fmla="*/ 104 w 997"/>
                <a:gd name="T9" fmla="*/ 109 h 421"/>
                <a:gd name="T10" fmla="*/ 59 w 997"/>
                <a:gd name="T11" fmla="*/ 157 h 421"/>
                <a:gd name="T12" fmla="*/ 27 w 997"/>
                <a:gd name="T13" fmla="*/ 205 h 421"/>
                <a:gd name="T14" fmla="*/ 9 w 997"/>
                <a:gd name="T15" fmla="*/ 252 h 421"/>
                <a:gd name="T16" fmla="*/ 0 w 997"/>
                <a:gd name="T17" fmla="*/ 292 h 421"/>
                <a:gd name="T18" fmla="*/ 14 w 997"/>
                <a:gd name="T19" fmla="*/ 340 h 421"/>
                <a:gd name="T20" fmla="*/ 45 w 997"/>
                <a:gd name="T21" fmla="*/ 384 h 421"/>
                <a:gd name="T22" fmla="*/ 90 w 997"/>
                <a:gd name="T23" fmla="*/ 410 h 421"/>
                <a:gd name="T24" fmla="*/ 117 w 997"/>
                <a:gd name="T25" fmla="*/ 417 h 421"/>
                <a:gd name="T26" fmla="*/ 149 w 997"/>
                <a:gd name="T27" fmla="*/ 421 h 421"/>
                <a:gd name="T28" fmla="*/ 853 w 997"/>
                <a:gd name="T29" fmla="*/ 421 h 421"/>
                <a:gd name="T30" fmla="*/ 885 w 997"/>
                <a:gd name="T31" fmla="*/ 417 h 421"/>
                <a:gd name="T32" fmla="*/ 912 w 997"/>
                <a:gd name="T33" fmla="*/ 410 h 421"/>
                <a:gd name="T34" fmla="*/ 957 w 997"/>
                <a:gd name="T35" fmla="*/ 384 h 421"/>
                <a:gd name="T36" fmla="*/ 988 w 997"/>
                <a:gd name="T37" fmla="*/ 340 h 421"/>
                <a:gd name="T38" fmla="*/ 997 w 997"/>
                <a:gd name="T39" fmla="*/ 292 h 421"/>
                <a:gd name="T40" fmla="*/ 988 w 997"/>
                <a:gd name="T41" fmla="*/ 252 h 421"/>
                <a:gd name="T42" fmla="*/ 966 w 997"/>
                <a:gd name="T43" fmla="*/ 205 h 421"/>
                <a:gd name="T44" fmla="*/ 930 w 997"/>
                <a:gd name="T45" fmla="*/ 157 h 421"/>
                <a:gd name="T46" fmla="*/ 885 w 997"/>
                <a:gd name="T47" fmla="*/ 109 h 421"/>
                <a:gd name="T48" fmla="*/ 831 w 997"/>
                <a:gd name="T49" fmla="*/ 65 h 421"/>
                <a:gd name="T50" fmla="*/ 768 w 997"/>
                <a:gd name="T51" fmla="*/ 32 h 421"/>
                <a:gd name="T52" fmla="*/ 705 w 997"/>
                <a:gd name="T53" fmla="*/ 7 h 421"/>
                <a:gd name="T54" fmla="*/ 642 w 997"/>
                <a:gd name="T55" fmla="*/ 0 h 421"/>
                <a:gd name="T56" fmla="*/ 337 w 997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97"/>
                <a:gd name="T88" fmla="*/ 0 h 421"/>
                <a:gd name="T89" fmla="*/ 997 w 997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97" h="421">
                  <a:moveTo>
                    <a:pt x="337" y="0"/>
                  </a:moveTo>
                  <a:lnTo>
                    <a:pt x="274" y="7"/>
                  </a:lnTo>
                  <a:lnTo>
                    <a:pt x="211" y="32"/>
                  </a:lnTo>
                  <a:lnTo>
                    <a:pt x="153" y="65"/>
                  </a:lnTo>
                  <a:lnTo>
                    <a:pt x="104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14" y="340"/>
                  </a:lnTo>
                  <a:lnTo>
                    <a:pt x="45" y="384"/>
                  </a:lnTo>
                  <a:lnTo>
                    <a:pt x="90" y="410"/>
                  </a:lnTo>
                  <a:lnTo>
                    <a:pt x="117" y="417"/>
                  </a:lnTo>
                  <a:lnTo>
                    <a:pt x="149" y="421"/>
                  </a:lnTo>
                  <a:lnTo>
                    <a:pt x="853" y="421"/>
                  </a:lnTo>
                  <a:lnTo>
                    <a:pt x="885" y="417"/>
                  </a:lnTo>
                  <a:lnTo>
                    <a:pt x="912" y="410"/>
                  </a:lnTo>
                  <a:lnTo>
                    <a:pt x="957" y="384"/>
                  </a:lnTo>
                  <a:lnTo>
                    <a:pt x="988" y="340"/>
                  </a:lnTo>
                  <a:lnTo>
                    <a:pt x="997" y="292"/>
                  </a:lnTo>
                  <a:lnTo>
                    <a:pt x="988" y="252"/>
                  </a:lnTo>
                  <a:lnTo>
                    <a:pt x="966" y="205"/>
                  </a:lnTo>
                  <a:lnTo>
                    <a:pt x="930" y="157"/>
                  </a:lnTo>
                  <a:lnTo>
                    <a:pt x="885" y="109"/>
                  </a:lnTo>
                  <a:lnTo>
                    <a:pt x="831" y="65"/>
                  </a:lnTo>
                  <a:lnTo>
                    <a:pt x="768" y="32"/>
                  </a:lnTo>
                  <a:lnTo>
                    <a:pt x="705" y="7"/>
                  </a:lnTo>
                  <a:lnTo>
                    <a:pt x="642" y="0"/>
                  </a:lnTo>
                  <a:lnTo>
                    <a:pt x="337" y="0"/>
                  </a:lnTo>
                  <a:close/>
                </a:path>
              </a:pathLst>
            </a:cu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2" name="Freeform 13"/>
            <p:cNvSpPr>
              <a:spLocks/>
            </p:cNvSpPr>
            <p:nvPr/>
          </p:nvSpPr>
          <p:spPr bwMode="auto">
            <a:xfrm>
              <a:off x="2442" y="380"/>
              <a:ext cx="979" cy="421"/>
            </a:xfrm>
            <a:custGeom>
              <a:avLst/>
              <a:gdLst>
                <a:gd name="T0" fmla="*/ 328 w 979"/>
                <a:gd name="T1" fmla="*/ 0 h 421"/>
                <a:gd name="T2" fmla="*/ 265 w 979"/>
                <a:gd name="T3" fmla="*/ 7 h 421"/>
                <a:gd name="T4" fmla="*/ 207 w 979"/>
                <a:gd name="T5" fmla="*/ 32 h 421"/>
                <a:gd name="T6" fmla="*/ 149 w 979"/>
                <a:gd name="T7" fmla="*/ 65 h 421"/>
                <a:gd name="T8" fmla="*/ 99 w 979"/>
                <a:gd name="T9" fmla="*/ 109 h 421"/>
                <a:gd name="T10" fmla="*/ 59 w 979"/>
                <a:gd name="T11" fmla="*/ 157 h 421"/>
                <a:gd name="T12" fmla="*/ 27 w 979"/>
                <a:gd name="T13" fmla="*/ 205 h 421"/>
                <a:gd name="T14" fmla="*/ 9 w 979"/>
                <a:gd name="T15" fmla="*/ 252 h 421"/>
                <a:gd name="T16" fmla="*/ 0 w 979"/>
                <a:gd name="T17" fmla="*/ 292 h 421"/>
                <a:gd name="T18" fmla="*/ 9 w 979"/>
                <a:gd name="T19" fmla="*/ 340 h 421"/>
                <a:gd name="T20" fmla="*/ 41 w 979"/>
                <a:gd name="T21" fmla="*/ 384 h 421"/>
                <a:gd name="T22" fmla="*/ 86 w 979"/>
                <a:gd name="T23" fmla="*/ 410 h 421"/>
                <a:gd name="T24" fmla="*/ 113 w 979"/>
                <a:gd name="T25" fmla="*/ 417 h 421"/>
                <a:gd name="T26" fmla="*/ 144 w 979"/>
                <a:gd name="T27" fmla="*/ 421 h 421"/>
                <a:gd name="T28" fmla="*/ 835 w 979"/>
                <a:gd name="T29" fmla="*/ 421 h 421"/>
                <a:gd name="T30" fmla="*/ 889 w 979"/>
                <a:gd name="T31" fmla="*/ 410 h 421"/>
                <a:gd name="T32" fmla="*/ 934 w 979"/>
                <a:gd name="T33" fmla="*/ 384 h 421"/>
                <a:gd name="T34" fmla="*/ 966 w 979"/>
                <a:gd name="T35" fmla="*/ 340 h 421"/>
                <a:gd name="T36" fmla="*/ 979 w 979"/>
                <a:gd name="T37" fmla="*/ 292 h 421"/>
                <a:gd name="T38" fmla="*/ 970 w 979"/>
                <a:gd name="T39" fmla="*/ 252 h 421"/>
                <a:gd name="T40" fmla="*/ 948 w 979"/>
                <a:gd name="T41" fmla="*/ 205 h 421"/>
                <a:gd name="T42" fmla="*/ 912 w 979"/>
                <a:gd name="T43" fmla="*/ 157 h 421"/>
                <a:gd name="T44" fmla="*/ 867 w 979"/>
                <a:gd name="T45" fmla="*/ 109 h 421"/>
                <a:gd name="T46" fmla="*/ 813 w 979"/>
                <a:gd name="T47" fmla="*/ 65 h 421"/>
                <a:gd name="T48" fmla="*/ 755 w 979"/>
                <a:gd name="T49" fmla="*/ 32 h 421"/>
                <a:gd name="T50" fmla="*/ 692 w 979"/>
                <a:gd name="T51" fmla="*/ 7 h 421"/>
                <a:gd name="T52" fmla="*/ 629 w 979"/>
                <a:gd name="T53" fmla="*/ 0 h 421"/>
                <a:gd name="T54" fmla="*/ 328 w 979"/>
                <a:gd name="T55" fmla="*/ 0 h 42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979"/>
                <a:gd name="T85" fmla="*/ 0 h 421"/>
                <a:gd name="T86" fmla="*/ 979 w 979"/>
                <a:gd name="T87" fmla="*/ 421 h 421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979" h="421">
                  <a:moveTo>
                    <a:pt x="328" y="0"/>
                  </a:moveTo>
                  <a:lnTo>
                    <a:pt x="265" y="7"/>
                  </a:lnTo>
                  <a:lnTo>
                    <a:pt x="207" y="32"/>
                  </a:lnTo>
                  <a:lnTo>
                    <a:pt x="149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4" y="421"/>
                  </a:lnTo>
                  <a:lnTo>
                    <a:pt x="835" y="421"/>
                  </a:lnTo>
                  <a:lnTo>
                    <a:pt x="889" y="410"/>
                  </a:lnTo>
                  <a:lnTo>
                    <a:pt x="934" y="384"/>
                  </a:lnTo>
                  <a:lnTo>
                    <a:pt x="966" y="340"/>
                  </a:lnTo>
                  <a:lnTo>
                    <a:pt x="979" y="292"/>
                  </a:lnTo>
                  <a:lnTo>
                    <a:pt x="970" y="252"/>
                  </a:lnTo>
                  <a:lnTo>
                    <a:pt x="948" y="205"/>
                  </a:lnTo>
                  <a:lnTo>
                    <a:pt x="912" y="157"/>
                  </a:lnTo>
                  <a:lnTo>
                    <a:pt x="867" y="109"/>
                  </a:lnTo>
                  <a:lnTo>
                    <a:pt x="813" y="65"/>
                  </a:lnTo>
                  <a:lnTo>
                    <a:pt x="755" y="32"/>
                  </a:lnTo>
                  <a:lnTo>
                    <a:pt x="692" y="7"/>
                  </a:lnTo>
                  <a:lnTo>
                    <a:pt x="629" y="0"/>
                  </a:lnTo>
                  <a:lnTo>
                    <a:pt x="328" y="0"/>
                  </a:lnTo>
                  <a:close/>
                </a:path>
              </a:pathLst>
            </a:custGeom>
            <a:solidFill>
              <a:srgbClr val="AEAEA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3" name="Freeform 14"/>
            <p:cNvSpPr>
              <a:spLocks/>
            </p:cNvSpPr>
            <p:nvPr/>
          </p:nvSpPr>
          <p:spPr bwMode="auto">
            <a:xfrm>
              <a:off x="2451" y="380"/>
              <a:ext cx="961" cy="421"/>
            </a:xfrm>
            <a:custGeom>
              <a:avLst/>
              <a:gdLst>
                <a:gd name="T0" fmla="*/ 319 w 961"/>
                <a:gd name="T1" fmla="*/ 0 h 421"/>
                <a:gd name="T2" fmla="*/ 256 w 961"/>
                <a:gd name="T3" fmla="*/ 7 h 421"/>
                <a:gd name="T4" fmla="*/ 198 w 961"/>
                <a:gd name="T5" fmla="*/ 32 h 421"/>
                <a:gd name="T6" fmla="*/ 144 w 961"/>
                <a:gd name="T7" fmla="*/ 65 h 421"/>
                <a:gd name="T8" fmla="*/ 99 w 961"/>
                <a:gd name="T9" fmla="*/ 109 h 421"/>
                <a:gd name="T10" fmla="*/ 59 w 961"/>
                <a:gd name="T11" fmla="*/ 157 h 421"/>
                <a:gd name="T12" fmla="*/ 27 w 961"/>
                <a:gd name="T13" fmla="*/ 205 h 421"/>
                <a:gd name="T14" fmla="*/ 9 w 961"/>
                <a:gd name="T15" fmla="*/ 252 h 421"/>
                <a:gd name="T16" fmla="*/ 0 w 961"/>
                <a:gd name="T17" fmla="*/ 292 h 421"/>
                <a:gd name="T18" fmla="*/ 9 w 961"/>
                <a:gd name="T19" fmla="*/ 340 h 421"/>
                <a:gd name="T20" fmla="*/ 41 w 961"/>
                <a:gd name="T21" fmla="*/ 384 h 421"/>
                <a:gd name="T22" fmla="*/ 86 w 961"/>
                <a:gd name="T23" fmla="*/ 410 h 421"/>
                <a:gd name="T24" fmla="*/ 113 w 961"/>
                <a:gd name="T25" fmla="*/ 417 h 421"/>
                <a:gd name="T26" fmla="*/ 140 w 961"/>
                <a:gd name="T27" fmla="*/ 421 h 421"/>
                <a:gd name="T28" fmla="*/ 817 w 961"/>
                <a:gd name="T29" fmla="*/ 421 h 421"/>
                <a:gd name="T30" fmla="*/ 849 w 961"/>
                <a:gd name="T31" fmla="*/ 417 h 421"/>
                <a:gd name="T32" fmla="*/ 876 w 961"/>
                <a:gd name="T33" fmla="*/ 410 h 421"/>
                <a:gd name="T34" fmla="*/ 921 w 961"/>
                <a:gd name="T35" fmla="*/ 384 h 421"/>
                <a:gd name="T36" fmla="*/ 952 w 961"/>
                <a:gd name="T37" fmla="*/ 340 h 421"/>
                <a:gd name="T38" fmla="*/ 961 w 961"/>
                <a:gd name="T39" fmla="*/ 292 h 421"/>
                <a:gd name="T40" fmla="*/ 952 w 961"/>
                <a:gd name="T41" fmla="*/ 252 h 421"/>
                <a:gd name="T42" fmla="*/ 930 w 961"/>
                <a:gd name="T43" fmla="*/ 205 h 421"/>
                <a:gd name="T44" fmla="*/ 894 w 961"/>
                <a:gd name="T45" fmla="*/ 157 h 421"/>
                <a:gd name="T46" fmla="*/ 849 w 961"/>
                <a:gd name="T47" fmla="*/ 109 h 421"/>
                <a:gd name="T48" fmla="*/ 800 w 961"/>
                <a:gd name="T49" fmla="*/ 65 h 421"/>
                <a:gd name="T50" fmla="*/ 741 w 961"/>
                <a:gd name="T51" fmla="*/ 32 h 421"/>
                <a:gd name="T52" fmla="*/ 678 w 961"/>
                <a:gd name="T53" fmla="*/ 7 h 421"/>
                <a:gd name="T54" fmla="*/ 615 w 961"/>
                <a:gd name="T55" fmla="*/ 0 h 421"/>
                <a:gd name="T56" fmla="*/ 319 w 961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1"/>
                <a:gd name="T88" fmla="*/ 0 h 421"/>
                <a:gd name="T89" fmla="*/ 961 w 961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1" h="421">
                  <a:moveTo>
                    <a:pt x="319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6" y="410"/>
                  </a:lnTo>
                  <a:lnTo>
                    <a:pt x="113" y="417"/>
                  </a:lnTo>
                  <a:lnTo>
                    <a:pt x="140" y="421"/>
                  </a:lnTo>
                  <a:lnTo>
                    <a:pt x="817" y="421"/>
                  </a:lnTo>
                  <a:lnTo>
                    <a:pt x="849" y="417"/>
                  </a:lnTo>
                  <a:lnTo>
                    <a:pt x="876" y="410"/>
                  </a:lnTo>
                  <a:lnTo>
                    <a:pt x="921" y="384"/>
                  </a:lnTo>
                  <a:lnTo>
                    <a:pt x="952" y="340"/>
                  </a:lnTo>
                  <a:lnTo>
                    <a:pt x="961" y="292"/>
                  </a:lnTo>
                  <a:lnTo>
                    <a:pt x="952" y="252"/>
                  </a:lnTo>
                  <a:lnTo>
                    <a:pt x="930" y="205"/>
                  </a:lnTo>
                  <a:lnTo>
                    <a:pt x="894" y="157"/>
                  </a:lnTo>
                  <a:lnTo>
                    <a:pt x="849" y="109"/>
                  </a:lnTo>
                  <a:lnTo>
                    <a:pt x="800" y="65"/>
                  </a:lnTo>
                  <a:lnTo>
                    <a:pt x="741" y="32"/>
                  </a:lnTo>
                  <a:lnTo>
                    <a:pt x="678" y="7"/>
                  </a:lnTo>
                  <a:lnTo>
                    <a:pt x="615" y="0"/>
                  </a:lnTo>
                  <a:lnTo>
                    <a:pt x="319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4" name="Freeform 15"/>
            <p:cNvSpPr>
              <a:spLocks/>
            </p:cNvSpPr>
            <p:nvPr/>
          </p:nvSpPr>
          <p:spPr bwMode="auto">
            <a:xfrm>
              <a:off x="2460" y="380"/>
              <a:ext cx="939" cy="421"/>
            </a:xfrm>
            <a:custGeom>
              <a:avLst/>
              <a:gdLst>
                <a:gd name="T0" fmla="*/ 315 w 939"/>
                <a:gd name="T1" fmla="*/ 0 h 421"/>
                <a:gd name="T2" fmla="*/ 256 w 939"/>
                <a:gd name="T3" fmla="*/ 7 h 421"/>
                <a:gd name="T4" fmla="*/ 198 w 939"/>
                <a:gd name="T5" fmla="*/ 32 h 421"/>
                <a:gd name="T6" fmla="*/ 144 w 939"/>
                <a:gd name="T7" fmla="*/ 65 h 421"/>
                <a:gd name="T8" fmla="*/ 99 w 939"/>
                <a:gd name="T9" fmla="*/ 109 h 421"/>
                <a:gd name="T10" fmla="*/ 59 w 939"/>
                <a:gd name="T11" fmla="*/ 157 h 421"/>
                <a:gd name="T12" fmla="*/ 27 w 939"/>
                <a:gd name="T13" fmla="*/ 205 h 421"/>
                <a:gd name="T14" fmla="*/ 9 w 939"/>
                <a:gd name="T15" fmla="*/ 252 h 421"/>
                <a:gd name="T16" fmla="*/ 0 w 939"/>
                <a:gd name="T17" fmla="*/ 292 h 421"/>
                <a:gd name="T18" fmla="*/ 9 w 939"/>
                <a:gd name="T19" fmla="*/ 340 h 421"/>
                <a:gd name="T20" fmla="*/ 41 w 939"/>
                <a:gd name="T21" fmla="*/ 384 h 421"/>
                <a:gd name="T22" fmla="*/ 81 w 939"/>
                <a:gd name="T23" fmla="*/ 410 h 421"/>
                <a:gd name="T24" fmla="*/ 108 w 939"/>
                <a:gd name="T25" fmla="*/ 417 h 421"/>
                <a:gd name="T26" fmla="*/ 135 w 939"/>
                <a:gd name="T27" fmla="*/ 421 h 421"/>
                <a:gd name="T28" fmla="*/ 804 w 939"/>
                <a:gd name="T29" fmla="*/ 421 h 421"/>
                <a:gd name="T30" fmla="*/ 831 w 939"/>
                <a:gd name="T31" fmla="*/ 417 h 421"/>
                <a:gd name="T32" fmla="*/ 858 w 939"/>
                <a:gd name="T33" fmla="*/ 410 h 421"/>
                <a:gd name="T34" fmla="*/ 898 w 939"/>
                <a:gd name="T35" fmla="*/ 384 h 421"/>
                <a:gd name="T36" fmla="*/ 930 w 939"/>
                <a:gd name="T37" fmla="*/ 340 h 421"/>
                <a:gd name="T38" fmla="*/ 939 w 939"/>
                <a:gd name="T39" fmla="*/ 292 h 421"/>
                <a:gd name="T40" fmla="*/ 930 w 939"/>
                <a:gd name="T41" fmla="*/ 252 h 421"/>
                <a:gd name="T42" fmla="*/ 907 w 939"/>
                <a:gd name="T43" fmla="*/ 205 h 421"/>
                <a:gd name="T44" fmla="*/ 876 w 939"/>
                <a:gd name="T45" fmla="*/ 157 h 421"/>
                <a:gd name="T46" fmla="*/ 831 w 939"/>
                <a:gd name="T47" fmla="*/ 109 h 421"/>
                <a:gd name="T48" fmla="*/ 782 w 939"/>
                <a:gd name="T49" fmla="*/ 65 h 421"/>
                <a:gd name="T50" fmla="*/ 723 w 939"/>
                <a:gd name="T51" fmla="*/ 32 h 421"/>
                <a:gd name="T52" fmla="*/ 665 w 939"/>
                <a:gd name="T53" fmla="*/ 7 h 421"/>
                <a:gd name="T54" fmla="*/ 602 w 939"/>
                <a:gd name="T55" fmla="*/ 0 h 421"/>
                <a:gd name="T56" fmla="*/ 315 w 939"/>
                <a:gd name="T57" fmla="*/ 0 h 42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39"/>
                <a:gd name="T88" fmla="*/ 0 h 421"/>
                <a:gd name="T89" fmla="*/ 939 w 939"/>
                <a:gd name="T90" fmla="*/ 421 h 421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39" h="421">
                  <a:moveTo>
                    <a:pt x="315" y="0"/>
                  </a:moveTo>
                  <a:lnTo>
                    <a:pt x="256" y="7"/>
                  </a:lnTo>
                  <a:lnTo>
                    <a:pt x="198" y="32"/>
                  </a:lnTo>
                  <a:lnTo>
                    <a:pt x="144" y="65"/>
                  </a:lnTo>
                  <a:lnTo>
                    <a:pt x="99" y="109"/>
                  </a:lnTo>
                  <a:lnTo>
                    <a:pt x="59" y="157"/>
                  </a:lnTo>
                  <a:lnTo>
                    <a:pt x="27" y="205"/>
                  </a:lnTo>
                  <a:lnTo>
                    <a:pt x="9" y="252"/>
                  </a:lnTo>
                  <a:lnTo>
                    <a:pt x="0" y="292"/>
                  </a:lnTo>
                  <a:lnTo>
                    <a:pt x="9" y="340"/>
                  </a:lnTo>
                  <a:lnTo>
                    <a:pt x="41" y="384"/>
                  </a:lnTo>
                  <a:lnTo>
                    <a:pt x="81" y="410"/>
                  </a:lnTo>
                  <a:lnTo>
                    <a:pt x="108" y="417"/>
                  </a:lnTo>
                  <a:lnTo>
                    <a:pt x="135" y="421"/>
                  </a:lnTo>
                  <a:lnTo>
                    <a:pt x="804" y="421"/>
                  </a:lnTo>
                  <a:lnTo>
                    <a:pt x="831" y="417"/>
                  </a:lnTo>
                  <a:lnTo>
                    <a:pt x="858" y="410"/>
                  </a:lnTo>
                  <a:lnTo>
                    <a:pt x="898" y="384"/>
                  </a:lnTo>
                  <a:lnTo>
                    <a:pt x="930" y="340"/>
                  </a:lnTo>
                  <a:lnTo>
                    <a:pt x="939" y="292"/>
                  </a:lnTo>
                  <a:lnTo>
                    <a:pt x="930" y="252"/>
                  </a:lnTo>
                  <a:lnTo>
                    <a:pt x="907" y="205"/>
                  </a:lnTo>
                  <a:lnTo>
                    <a:pt x="876" y="157"/>
                  </a:lnTo>
                  <a:lnTo>
                    <a:pt x="831" y="109"/>
                  </a:lnTo>
                  <a:lnTo>
                    <a:pt x="782" y="65"/>
                  </a:lnTo>
                  <a:lnTo>
                    <a:pt x="723" y="32"/>
                  </a:lnTo>
                  <a:lnTo>
                    <a:pt x="665" y="7"/>
                  </a:lnTo>
                  <a:lnTo>
                    <a:pt x="602" y="0"/>
                  </a:lnTo>
                  <a:lnTo>
                    <a:pt x="315" y="0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35" name="Oval 16"/>
            <p:cNvSpPr>
              <a:spLocks noChangeArrowheads="1"/>
            </p:cNvSpPr>
            <p:nvPr/>
          </p:nvSpPr>
          <p:spPr bwMode="auto">
            <a:xfrm>
              <a:off x="2460" y="629"/>
              <a:ext cx="135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36" name="Oval 17"/>
            <p:cNvSpPr>
              <a:spLocks noChangeArrowheads="1"/>
            </p:cNvSpPr>
            <p:nvPr/>
          </p:nvSpPr>
          <p:spPr bwMode="auto">
            <a:xfrm>
              <a:off x="2460" y="632"/>
              <a:ext cx="135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37" name="Oval 18"/>
            <p:cNvSpPr>
              <a:spLocks noChangeArrowheads="1"/>
            </p:cNvSpPr>
            <p:nvPr/>
          </p:nvSpPr>
          <p:spPr bwMode="auto">
            <a:xfrm>
              <a:off x="2460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38" name="Oval 19"/>
            <p:cNvSpPr>
              <a:spLocks noChangeArrowheads="1"/>
            </p:cNvSpPr>
            <p:nvPr/>
          </p:nvSpPr>
          <p:spPr bwMode="auto">
            <a:xfrm>
              <a:off x="2465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39" name="Oval 20"/>
            <p:cNvSpPr>
              <a:spLocks noChangeArrowheads="1"/>
            </p:cNvSpPr>
            <p:nvPr/>
          </p:nvSpPr>
          <p:spPr bwMode="auto">
            <a:xfrm>
              <a:off x="2465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0" name="Oval 21"/>
            <p:cNvSpPr>
              <a:spLocks noChangeArrowheads="1"/>
            </p:cNvSpPr>
            <p:nvPr/>
          </p:nvSpPr>
          <p:spPr bwMode="auto">
            <a:xfrm>
              <a:off x="2465" y="632"/>
              <a:ext cx="112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1" name="Oval 22"/>
            <p:cNvSpPr>
              <a:spLocks noChangeArrowheads="1"/>
            </p:cNvSpPr>
            <p:nvPr/>
          </p:nvSpPr>
          <p:spPr bwMode="auto">
            <a:xfrm>
              <a:off x="2465" y="632"/>
              <a:ext cx="108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2" name="Oval 23"/>
            <p:cNvSpPr>
              <a:spLocks noChangeArrowheads="1"/>
            </p:cNvSpPr>
            <p:nvPr/>
          </p:nvSpPr>
          <p:spPr bwMode="auto">
            <a:xfrm>
              <a:off x="2469" y="636"/>
              <a:ext cx="95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3" name="Oval 24"/>
            <p:cNvSpPr>
              <a:spLocks noChangeArrowheads="1"/>
            </p:cNvSpPr>
            <p:nvPr/>
          </p:nvSpPr>
          <p:spPr bwMode="auto">
            <a:xfrm>
              <a:off x="3304" y="629"/>
              <a:ext cx="140" cy="117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4" name="Oval 25"/>
            <p:cNvSpPr>
              <a:spLocks noChangeArrowheads="1"/>
            </p:cNvSpPr>
            <p:nvPr/>
          </p:nvSpPr>
          <p:spPr bwMode="auto">
            <a:xfrm>
              <a:off x="3304" y="632"/>
              <a:ext cx="131" cy="106"/>
            </a:xfrm>
            <a:prstGeom prst="ellipse">
              <a:avLst/>
            </a:prstGeom>
            <a:solidFill>
              <a:srgbClr val="1B1B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5" name="Oval 26"/>
            <p:cNvSpPr>
              <a:spLocks noChangeArrowheads="1"/>
            </p:cNvSpPr>
            <p:nvPr/>
          </p:nvSpPr>
          <p:spPr bwMode="auto">
            <a:xfrm>
              <a:off x="3309" y="632"/>
              <a:ext cx="126" cy="103"/>
            </a:xfrm>
            <a:prstGeom prst="ellipse">
              <a:avLst/>
            </a:prstGeom>
            <a:solidFill>
              <a:srgbClr val="3737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6" name="Oval 27"/>
            <p:cNvSpPr>
              <a:spLocks noChangeArrowheads="1"/>
            </p:cNvSpPr>
            <p:nvPr/>
          </p:nvSpPr>
          <p:spPr bwMode="auto">
            <a:xfrm>
              <a:off x="3309" y="632"/>
              <a:ext cx="121" cy="99"/>
            </a:xfrm>
            <a:prstGeom prst="ellipse">
              <a:avLst/>
            </a:prstGeom>
            <a:solidFill>
              <a:srgbClr val="5252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7" name="Oval 28"/>
            <p:cNvSpPr>
              <a:spLocks noChangeArrowheads="1"/>
            </p:cNvSpPr>
            <p:nvPr/>
          </p:nvSpPr>
          <p:spPr bwMode="auto">
            <a:xfrm>
              <a:off x="3309" y="632"/>
              <a:ext cx="117" cy="95"/>
            </a:xfrm>
            <a:prstGeom prst="ellipse">
              <a:avLst/>
            </a:prstGeom>
            <a:solidFill>
              <a:srgbClr val="6E6E6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8" name="Oval 29"/>
            <p:cNvSpPr>
              <a:spLocks noChangeArrowheads="1"/>
            </p:cNvSpPr>
            <p:nvPr/>
          </p:nvSpPr>
          <p:spPr bwMode="auto">
            <a:xfrm>
              <a:off x="3313" y="632"/>
              <a:ext cx="104" cy="92"/>
            </a:xfrm>
            <a:prstGeom prst="ellipse">
              <a:avLst/>
            </a:prstGeom>
            <a:solidFill>
              <a:srgbClr val="89898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49" name="Oval 30"/>
            <p:cNvSpPr>
              <a:spLocks noChangeArrowheads="1"/>
            </p:cNvSpPr>
            <p:nvPr/>
          </p:nvSpPr>
          <p:spPr bwMode="auto">
            <a:xfrm>
              <a:off x="3313" y="632"/>
              <a:ext cx="104" cy="88"/>
            </a:xfrm>
            <a:prstGeom prst="ellipse">
              <a:avLst/>
            </a:prstGeom>
            <a:solidFill>
              <a:srgbClr val="A5A5A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0" name="Oval 31"/>
            <p:cNvSpPr>
              <a:spLocks noChangeArrowheads="1"/>
            </p:cNvSpPr>
            <p:nvPr/>
          </p:nvSpPr>
          <p:spPr bwMode="auto">
            <a:xfrm>
              <a:off x="3313" y="636"/>
              <a:ext cx="99" cy="7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1" name="Freeform 32"/>
            <p:cNvSpPr>
              <a:spLocks/>
            </p:cNvSpPr>
            <p:nvPr/>
          </p:nvSpPr>
          <p:spPr bwMode="auto">
            <a:xfrm>
              <a:off x="2151" y="255"/>
              <a:ext cx="1562" cy="666"/>
            </a:xfrm>
            <a:custGeom>
              <a:avLst/>
              <a:gdLst>
                <a:gd name="T0" fmla="*/ 601 w 1562"/>
                <a:gd name="T1" fmla="*/ 0 h 666"/>
                <a:gd name="T2" fmla="*/ 493 w 1562"/>
                <a:gd name="T3" fmla="*/ 297 h 666"/>
                <a:gd name="T4" fmla="*/ 525 w 1562"/>
                <a:gd name="T5" fmla="*/ 527 h 666"/>
                <a:gd name="T6" fmla="*/ 49 w 1562"/>
                <a:gd name="T7" fmla="*/ 527 h 666"/>
                <a:gd name="T8" fmla="*/ 0 w 1562"/>
                <a:gd name="T9" fmla="*/ 666 h 666"/>
                <a:gd name="T10" fmla="*/ 1562 w 1562"/>
                <a:gd name="T11" fmla="*/ 666 h 666"/>
                <a:gd name="T12" fmla="*/ 1535 w 1562"/>
                <a:gd name="T13" fmla="*/ 527 h 666"/>
                <a:gd name="T14" fmla="*/ 1055 w 1562"/>
                <a:gd name="T15" fmla="*/ 527 h 666"/>
                <a:gd name="T16" fmla="*/ 1086 w 1562"/>
                <a:gd name="T17" fmla="*/ 297 h 666"/>
                <a:gd name="T18" fmla="*/ 974 w 1562"/>
                <a:gd name="T19" fmla="*/ 0 h 666"/>
                <a:gd name="T20" fmla="*/ 601 w 1562"/>
                <a:gd name="T21" fmla="*/ 0 h 66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562"/>
                <a:gd name="T34" fmla="*/ 0 h 666"/>
                <a:gd name="T35" fmla="*/ 1562 w 1562"/>
                <a:gd name="T36" fmla="*/ 666 h 66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562" h="666">
                  <a:moveTo>
                    <a:pt x="601" y="0"/>
                  </a:moveTo>
                  <a:lnTo>
                    <a:pt x="493" y="297"/>
                  </a:lnTo>
                  <a:lnTo>
                    <a:pt x="525" y="527"/>
                  </a:lnTo>
                  <a:lnTo>
                    <a:pt x="49" y="527"/>
                  </a:lnTo>
                  <a:lnTo>
                    <a:pt x="0" y="666"/>
                  </a:lnTo>
                  <a:lnTo>
                    <a:pt x="1562" y="666"/>
                  </a:lnTo>
                  <a:lnTo>
                    <a:pt x="1535" y="527"/>
                  </a:lnTo>
                  <a:lnTo>
                    <a:pt x="1055" y="527"/>
                  </a:lnTo>
                  <a:lnTo>
                    <a:pt x="1086" y="297"/>
                  </a:lnTo>
                  <a:lnTo>
                    <a:pt x="974" y="0"/>
                  </a:lnTo>
                  <a:lnTo>
                    <a:pt x="601" y="0"/>
                  </a:lnTo>
                  <a:close/>
                </a:path>
              </a:pathLst>
            </a:custGeom>
            <a:solidFill>
              <a:srgbClr val="C0C0C0"/>
            </a:solidFill>
            <a:ln w="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9652" name="Rectangle 33"/>
            <p:cNvSpPr>
              <a:spLocks noChangeArrowheads="1"/>
            </p:cNvSpPr>
            <p:nvPr/>
          </p:nvSpPr>
          <p:spPr bwMode="auto">
            <a:xfrm>
              <a:off x="2142" y="914"/>
              <a:ext cx="1584" cy="44"/>
            </a:xfrm>
            <a:prstGeom prst="rect">
              <a:avLst/>
            </a:pr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3" name="Freeform 34"/>
            <p:cNvSpPr>
              <a:spLocks/>
            </p:cNvSpPr>
            <p:nvPr/>
          </p:nvSpPr>
          <p:spPr bwMode="auto">
            <a:xfrm>
              <a:off x="2689" y="277"/>
              <a:ext cx="517" cy="286"/>
            </a:xfrm>
            <a:custGeom>
              <a:avLst/>
              <a:gdLst>
                <a:gd name="T0" fmla="*/ 0 w 517"/>
                <a:gd name="T1" fmla="*/ 286 h 286"/>
                <a:gd name="T2" fmla="*/ 95 w 517"/>
                <a:gd name="T3" fmla="*/ 0 h 286"/>
                <a:gd name="T4" fmla="*/ 427 w 517"/>
                <a:gd name="T5" fmla="*/ 4 h 286"/>
                <a:gd name="T6" fmla="*/ 517 w 517"/>
                <a:gd name="T7" fmla="*/ 282 h 286"/>
                <a:gd name="T8" fmla="*/ 395 w 517"/>
                <a:gd name="T9" fmla="*/ 44 h 286"/>
                <a:gd name="T10" fmla="*/ 113 w 517"/>
                <a:gd name="T11" fmla="*/ 44 h 286"/>
                <a:gd name="T12" fmla="*/ 0 w 517"/>
                <a:gd name="T13" fmla="*/ 286 h 28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517"/>
                <a:gd name="T22" fmla="*/ 0 h 286"/>
                <a:gd name="T23" fmla="*/ 517 w 517"/>
                <a:gd name="T24" fmla="*/ 286 h 28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517" h="286">
                  <a:moveTo>
                    <a:pt x="0" y="286"/>
                  </a:moveTo>
                  <a:lnTo>
                    <a:pt x="95" y="0"/>
                  </a:lnTo>
                  <a:lnTo>
                    <a:pt x="427" y="4"/>
                  </a:lnTo>
                  <a:lnTo>
                    <a:pt x="517" y="282"/>
                  </a:lnTo>
                  <a:lnTo>
                    <a:pt x="395" y="44"/>
                  </a:lnTo>
                  <a:lnTo>
                    <a:pt x="113" y="44"/>
                  </a:lnTo>
                  <a:lnTo>
                    <a:pt x="0" y="286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9654" name="AutoShape 35"/>
            <p:cNvSpPr>
              <a:spLocks noChangeArrowheads="1"/>
            </p:cNvSpPr>
            <p:nvPr/>
          </p:nvSpPr>
          <p:spPr bwMode="auto">
            <a:xfrm>
              <a:off x="2797" y="369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5" name="AutoShape 36"/>
            <p:cNvSpPr>
              <a:spLocks noChangeArrowheads="1"/>
            </p:cNvSpPr>
            <p:nvPr/>
          </p:nvSpPr>
          <p:spPr bwMode="auto">
            <a:xfrm>
              <a:off x="2797" y="376"/>
              <a:ext cx="310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6" name="AutoShape 37"/>
            <p:cNvSpPr>
              <a:spLocks noChangeArrowheads="1"/>
            </p:cNvSpPr>
            <p:nvPr/>
          </p:nvSpPr>
          <p:spPr bwMode="auto">
            <a:xfrm>
              <a:off x="2797" y="416"/>
              <a:ext cx="310" cy="29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7" name="AutoShape 38"/>
            <p:cNvSpPr>
              <a:spLocks noChangeArrowheads="1"/>
            </p:cNvSpPr>
            <p:nvPr/>
          </p:nvSpPr>
          <p:spPr bwMode="auto">
            <a:xfrm>
              <a:off x="2797" y="423"/>
              <a:ext cx="310" cy="19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8" name="AutoShape 39"/>
            <p:cNvSpPr>
              <a:spLocks noChangeArrowheads="1"/>
            </p:cNvSpPr>
            <p:nvPr/>
          </p:nvSpPr>
          <p:spPr bwMode="auto">
            <a:xfrm>
              <a:off x="2797" y="467"/>
              <a:ext cx="310" cy="30"/>
            </a:xfrm>
            <a:prstGeom prst="roundRect">
              <a:avLst>
                <a:gd name="adj" fmla="val 3125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59" name="AutoShape 40"/>
            <p:cNvSpPr>
              <a:spLocks noChangeArrowheads="1"/>
            </p:cNvSpPr>
            <p:nvPr/>
          </p:nvSpPr>
          <p:spPr bwMode="auto">
            <a:xfrm>
              <a:off x="2797" y="475"/>
              <a:ext cx="310" cy="25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0" name="AutoShape 41"/>
            <p:cNvSpPr>
              <a:spLocks noChangeArrowheads="1"/>
            </p:cNvSpPr>
            <p:nvPr/>
          </p:nvSpPr>
          <p:spPr bwMode="auto">
            <a:xfrm>
              <a:off x="2734" y="519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1" name="AutoShape 42"/>
            <p:cNvSpPr>
              <a:spLocks noChangeArrowheads="1"/>
            </p:cNvSpPr>
            <p:nvPr/>
          </p:nvSpPr>
          <p:spPr bwMode="auto">
            <a:xfrm>
              <a:off x="2734" y="526"/>
              <a:ext cx="431" cy="26"/>
            </a:xfrm>
            <a:prstGeom prst="roundRect">
              <a:avLst>
                <a:gd name="adj" fmla="val 35713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2" name="AutoShape 43"/>
            <p:cNvSpPr>
              <a:spLocks noChangeArrowheads="1"/>
            </p:cNvSpPr>
            <p:nvPr/>
          </p:nvSpPr>
          <p:spPr bwMode="auto">
            <a:xfrm>
              <a:off x="2734" y="577"/>
              <a:ext cx="431" cy="26"/>
            </a:xfrm>
            <a:prstGeom prst="roundRect">
              <a:avLst>
                <a:gd name="adj" fmla="val 42856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3" name="AutoShape 44"/>
            <p:cNvSpPr>
              <a:spLocks noChangeArrowheads="1"/>
            </p:cNvSpPr>
            <p:nvPr/>
          </p:nvSpPr>
          <p:spPr bwMode="auto">
            <a:xfrm>
              <a:off x="2734" y="585"/>
              <a:ext cx="431" cy="18"/>
            </a:xfrm>
            <a:prstGeom prst="roundRect">
              <a:avLst>
                <a:gd name="adj" fmla="val 50000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4" name="AutoShape 45"/>
            <p:cNvSpPr>
              <a:spLocks noChangeArrowheads="1"/>
            </p:cNvSpPr>
            <p:nvPr/>
          </p:nvSpPr>
          <p:spPr bwMode="auto">
            <a:xfrm>
              <a:off x="2734" y="625"/>
              <a:ext cx="431" cy="29"/>
            </a:xfrm>
            <a:prstGeom prst="roundRect">
              <a:avLst>
                <a:gd name="adj" fmla="val 37500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  <p:sp>
          <p:nvSpPr>
            <p:cNvPr id="239665" name="AutoShape 46"/>
            <p:cNvSpPr>
              <a:spLocks noChangeArrowheads="1"/>
            </p:cNvSpPr>
            <p:nvPr/>
          </p:nvSpPr>
          <p:spPr bwMode="auto">
            <a:xfrm>
              <a:off x="2734" y="632"/>
              <a:ext cx="431" cy="22"/>
            </a:xfrm>
            <a:prstGeom prst="roundRect">
              <a:avLst>
                <a:gd name="adj" fmla="val 41667"/>
              </a:avLst>
            </a:prstGeom>
            <a:solidFill>
              <a:srgbClr val="4040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sr-Latn-RS" sz="1800"/>
            </a:p>
          </p:txBody>
        </p:sp>
      </p:grpSp>
      <p:sp>
        <p:nvSpPr>
          <p:cNvPr id="239619" name="TextBox 48"/>
          <p:cNvSpPr txBox="1">
            <a:spLocks noChangeArrowheads="1"/>
          </p:cNvSpPr>
          <p:nvPr/>
        </p:nvSpPr>
        <p:spPr bwMode="auto">
          <a:xfrm>
            <a:off x="3144838" y="3146425"/>
            <a:ext cx="30686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b="1"/>
              <a:t>LEGISLAÇÃO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t-PT" b="1"/>
              <a:t>NACIONAL</a:t>
            </a:r>
          </a:p>
        </p:txBody>
      </p:sp>
      <p:sp>
        <p:nvSpPr>
          <p:cNvPr id="239620" name="Slide Number Placeholder 49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1BBF37DA-0116-452F-8FD1-1A58389C3E14}" type="slidenum">
              <a:rPr lang="en-US" altLang="sr-Latn-RS" sz="1200">
                <a:solidFill>
                  <a:srgbClr val="898989"/>
                </a:solidFill>
              </a:rPr>
              <a:pPr algn="r"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US" altLang="sr-Latn-RS" sz="1200">
              <a:solidFill>
                <a:srgbClr val="898989"/>
              </a:solidFill>
            </a:endParaRPr>
          </a:p>
        </p:txBody>
      </p:sp>
      <p:sp>
        <p:nvSpPr>
          <p:cNvPr id="239621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3888176-5AE2-473C-BF4C-7A32C9D897E9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887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b="1">
                <a:ea typeface="ＭＳ Ｐゴシック" pitchFamily="34" charset="-128"/>
                <a:cs typeface="Times New Roman" pitchFamily="18" charset="0"/>
              </a:rPr>
              <a:t>Acesso ilegal</a:t>
            </a:r>
          </a:p>
        </p:txBody>
      </p:sp>
      <p:sp>
        <p:nvSpPr>
          <p:cNvPr id="24166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</a:pPr>
            <a:r>
              <a:rPr lang="pt-PT" sz="2800">
                <a:solidFill>
                  <a:srgbClr val="FF0000"/>
                </a:solidFill>
                <a:ea typeface="ＭＳ Ｐゴシック" pitchFamily="34" charset="-128"/>
                <a:cs typeface="Times New Roman" pitchFamily="18" charset="0"/>
              </a:rPr>
              <a:t>O formador para inserir aqui a disposição legal nacional</a:t>
            </a:r>
          </a:p>
        </p:txBody>
      </p:sp>
      <p:sp>
        <p:nvSpPr>
          <p:cNvPr id="241668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EB0542-1441-4B06-813B-74074EE40E02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76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b="1">
                <a:ea typeface="ＭＳ Ｐゴシック" pitchFamily="34" charset="-128"/>
                <a:cs typeface="Times New Roman" pitchFamily="18" charset="0"/>
              </a:rPr>
              <a:t>Interceção ilegal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pt-PT" sz="280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O formador para inserir aqui a disposição legal nacional</a:t>
            </a:r>
          </a:p>
        </p:txBody>
      </p:sp>
      <p:sp>
        <p:nvSpPr>
          <p:cNvPr id="243716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71BA59-1982-40FF-86CA-F1C4AB66DA7F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391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PT" b="1">
                <a:ea typeface="ＭＳ Ｐゴシック" pitchFamily="34" charset="-128"/>
                <a:cs typeface="Times New Roman" pitchFamily="18" charset="0"/>
              </a:rPr>
              <a:t>Interferência de dados</a:t>
            </a:r>
          </a:p>
        </p:txBody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175" indent="-3175" algn="ctr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pt-PT" sz="2800">
                <a:solidFill>
                  <a:srgbClr val="FF0000"/>
                </a:solidFill>
                <a:latin typeface="+mj-lt"/>
                <a:ea typeface="+mn-ea"/>
                <a:cs typeface="Times New Roman" pitchFamily="18" charset="0"/>
              </a:rPr>
              <a:t>O formador para inserir aqui a disposição legal nacional</a:t>
            </a:r>
          </a:p>
        </p:txBody>
      </p:sp>
      <p:sp>
        <p:nvSpPr>
          <p:cNvPr id="245764" name="Slide Number Placeholder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82EEB7C-66B8-4221-A4EE-A43D08D3D335}" type="slidenum">
              <a:rPr lang="en-US" altLang="fr-FR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fr-FR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4927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1106</Words>
  <Application>Microsoft Office PowerPoint</Application>
  <PresentationFormat>Apresentação no Ecrã (4:3)</PresentationFormat>
  <Paragraphs>186</Paragraphs>
  <Slides>30</Slides>
  <Notes>27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30</vt:i4>
      </vt:variant>
    </vt:vector>
  </HeadingPairs>
  <TitlesOfParts>
    <vt:vector size="36" baseType="lpstr">
      <vt:lpstr>MS PGothic</vt:lpstr>
      <vt:lpstr>MS PGothic</vt:lpstr>
      <vt:lpstr>Arial</vt:lpstr>
      <vt:lpstr>Calibri</vt:lpstr>
      <vt:lpstr>Times New Roman</vt:lpstr>
      <vt:lpstr>Office Theme</vt:lpstr>
      <vt:lpstr>Formação de Introdução sobre Cibercrime para Juízes e Procuradores</vt:lpstr>
      <vt:lpstr>Programa</vt:lpstr>
      <vt:lpstr>Objetivos da sessão</vt:lpstr>
      <vt:lpstr>Apresentação do PowerPoint</vt:lpstr>
      <vt:lpstr>Parte Um Legislação Nacional Substancial sobre Cibercrime</vt:lpstr>
      <vt:lpstr>Apresentação do PowerPoint</vt:lpstr>
      <vt:lpstr>Acesso ilegal</vt:lpstr>
      <vt:lpstr>Interceção ilegal</vt:lpstr>
      <vt:lpstr>Interferência de dados</vt:lpstr>
      <vt:lpstr>Interferência do sistema</vt:lpstr>
      <vt:lpstr>Utilização indevida de dispositivos</vt:lpstr>
      <vt:lpstr>Falsificação informática</vt:lpstr>
      <vt:lpstr>Fraude informática</vt:lpstr>
      <vt:lpstr>Infrações relacionadas com pornografia infantil</vt:lpstr>
      <vt:lpstr>Violação dos direitos de autor</vt:lpstr>
      <vt:lpstr>Apresentação do PowerPoint</vt:lpstr>
      <vt:lpstr>Parte Dois Disposições processuais ao abrigo da lei nacional</vt:lpstr>
      <vt:lpstr>Apresentação do PowerPoint</vt:lpstr>
      <vt:lpstr>Âmbito das disposições nacionais processuais</vt:lpstr>
      <vt:lpstr>Preservação acelerada de dados armazenados no computador</vt:lpstr>
      <vt:lpstr>Preservação acelerada e divulgação parcial de dados de tráfego</vt:lpstr>
      <vt:lpstr>Ordem de produção</vt:lpstr>
      <vt:lpstr>Pesquisa e apreensão de dados informáticos armazenados</vt:lpstr>
      <vt:lpstr>Recolha em tempo real de dados de tráfego</vt:lpstr>
      <vt:lpstr>Interceção de dados de conteúdo</vt:lpstr>
      <vt:lpstr>Condições e garantias</vt:lpstr>
      <vt:lpstr>Apresentação do PowerPoint</vt:lpstr>
      <vt:lpstr>Parte Três Resumo</vt:lpstr>
      <vt:lpstr>Resumo</vt:lpstr>
      <vt:lpstr>Apresentação do PowerPoint</vt:lpstr>
    </vt:vector>
  </TitlesOfParts>
  <Company>Council of Europe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Introductory Cybercrime Training for Judges and Prosecutors</dc:title>
  <dc:creator>LUCCHETTI Matteo</dc:creator>
  <cp:lastModifiedBy>w701</cp:lastModifiedBy>
  <cp:revision>9</cp:revision>
  <dcterms:created xsi:type="dcterms:W3CDTF">2017-07-13T13:26:16Z</dcterms:created>
  <dcterms:modified xsi:type="dcterms:W3CDTF">2018-09-07T00:25:48Z</dcterms:modified>
</cp:coreProperties>
</file>